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1" r:id="rId3"/>
    <p:sldId id="300" r:id="rId4"/>
    <p:sldId id="307" r:id="rId5"/>
    <p:sldId id="302" r:id="rId6"/>
    <p:sldId id="257" r:id="rId7"/>
    <p:sldId id="258" r:id="rId8"/>
    <p:sldId id="259" r:id="rId9"/>
    <p:sldId id="306" r:id="rId10"/>
    <p:sldId id="303" r:id="rId11"/>
    <p:sldId id="260" r:id="rId12"/>
    <p:sldId id="309" r:id="rId13"/>
    <p:sldId id="268" r:id="rId14"/>
    <p:sldId id="275" r:id="rId15"/>
    <p:sldId id="276" r:id="rId16"/>
    <p:sldId id="308" r:id="rId17"/>
    <p:sldId id="284" r:id="rId18"/>
    <p:sldId id="290" r:id="rId19"/>
    <p:sldId id="285" r:id="rId20"/>
    <p:sldId id="305" r:id="rId21"/>
    <p:sldId id="286" r:id="rId22"/>
    <p:sldId id="289" r:id="rId23"/>
    <p:sldId id="291" r:id="rId24"/>
    <p:sldId id="292" r:id="rId25"/>
    <p:sldId id="293" r:id="rId26"/>
    <p:sldId id="294" r:id="rId27"/>
    <p:sldId id="296" r:id="rId28"/>
    <p:sldId id="297" r:id="rId29"/>
    <p:sldId id="298" r:id="rId30"/>
    <p:sldId id="295" r:id="rId31"/>
    <p:sldId id="299" r:id="rId32"/>
    <p:sldId id="271" r:id="rId3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04" autoAdjust="0"/>
  </p:normalViewPr>
  <p:slideViewPr>
    <p:cSldViewPr snapToGrid="0" snapToObjects="1">
      <p:cViewPr varScale="1">
        <p:scale>
          <a:sx n="90" d="100"/>
          <a:sy n="90" d="100"/>
        </p:scale>
        <p:origin x="-20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75AD-F233-6447-A550-E2F4D0C1B92E}" type="datetimeFigureOut">
              <a:rPr lang="es-ES" smtClean="0"/>
              <a:t>13-07-14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6EB1-6C9C-9C4B-9D04-92291DA801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1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75AD-F233-6447-A550-E2F4D0C1B92E}" type="datetimeFigureOut">
              <a:rPr lang="es-ES" smtClean="0"/>
              <a:t>13-07-14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6EB1-6C9C-9C4B-9D04-92291DA801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42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75AD-F233-6447-A550-E2F4D0C1B92E}" type="datetimeFigureOut">
              <a:rPr lang="es-ES" smtClean="0"/>
              <a:t>13-07-14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6EB1-6C9C-9C4B-9D04-92291DA801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80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75AD-F233-6447-A550-E2F4D0C1B92E}" type="datetimeFigureOut">
              <a:rPr lang="es-ES" smtClean="0"/>
              <a:t>13-07-14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6EB1-6C9C-9C4B-9D04-92291DA801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20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75AD-F233-6447-A550-E2F4D0C1B92E}" type="datetimeFigureOut">
              <a:rPr lang="es-ES" smtClean="0"/>
              <a:t>13-07-14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6EB1-6C9C-9C4B-9D04-92291DA801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4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75AD-F233-6447-A550-E2F4D0C1B92E}" type="datetimeFigureOut">
              <a:rPr lang="es-ES" smtClean="0"/>
              <a:t>13-07-14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6EB1-6C9C-9C4B-9D04-92291DA801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35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75AD-F233-6447-A550-E2F4D0C1B92E}" type="datetimeFigureOut">
              <a:rPr lang="es-ES" smtClean="0"/>
              <a:t>13-07-14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6EB1-6C9C-9C4B-9D04-92291DA801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47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75AD-F233-6447-A550-E2F4D0C1B92E}" type="datetimeFigureOut">
              <a:rPr lang="es-ES" smtClean="0"/>
              <a:t>13-07-14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6EB1-6C9C-9C4B-9D04-92291DA801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86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75AD-F233-6447-A550-E2F4D0C1B92E}" type="datetimeFigureOut">
              <a:rPr lang="es-ES" smtClean="0"/>
              <a:t>13-07-14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6EB1-6C9C-9C4B-9D04-92291DA801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04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75AD-F233-6447-A550-E2F4D0C1B92E}" type="datetimeFigureOut">
              <a:rPr lang="es-ES" smtClean="0"/>
              <a:t>13-07-14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6EB1-6C9C-9C4B-9D04-92291DA801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75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75AD-F233-6447-A550-E2F4D0C1B92E}" type="datetimeFigureOut">
              <a:rPr lang="es-ES" smtClean="0"/>
              <a:t>13-07-14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6EB1-6C9C-9C4B-9D04-92291DA801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D75AD-F233-6447-A550-E2F4D0C1B92E}" type="datetimeFigureOut">
              <a:rPr lang="es-ES" smtClean="0"/>
              <a:t>13-07-14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66EB1-6C9C-9C4B-9D04-92291DA801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60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21615"/>
            <a:ext cx="7772400" cy="2371739"/>
          </a:xfrm>
        </p:spPr>
        <p:txBody>
          <a:bodyPr>
            <a:noAutofit/>
          </a:bodyPr>
          <a:lstStyle/>
          <a:p>
            <a:r>
              <a:rPr lang="es-ES" sz="3200" dirty="0"/>
              <a:t>SIMULATION AND EXPERIMENTAL ANALYSIS OF PULL-TYPE ORDERING </a:t>
            </a:r>
            <a:r>
              <a:rPr lang="es-ES" sz="3200" dirty="0" smtClean="0"/>
              <a:t>METHODS: </a:t>
            </a:r>
            <a:br>
              <a:rPr lang="es-ES" sz="3200" dirty="0" smtClean="0"/>
            </a:br>
            <a:r>
              <a:rPr lang="es-ES" sz="3200" dirty="0" smtClean="0"/>
              <a:t>THE </a:t>
            </a:r>
            <a:r>
              <a:rPr lang="es-ES" sz="3200" dirty="0" smtClean="0"/>
              <a:t>BULLWHIP EFFECT</a:t>
            </a: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3843" y="3223524"/>
            <a:ext cx="8457468" cy="2008850"/>
          </a:xfrm>
        </p:spPr>
        <p:txBody>
          <a:bodyPr>
            <a:normAutofit/>
          </a:bodyPr>
          <a:lstStyle/>
          <a:p>
            <a:r>
              <a:rPr lang="es-ES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</a:rPr>
              <a:t>J. </a:t>
            </a:r>
            <a:r>
              <a:rPr lang="es-ES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</a:rPr>
              <a:t>PEREIRA, </a:t>
            </a:r>
            <a:r>
              <a:rPr lang="es-ES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</a:rPr>
              <a:t>F. </a:t>
            </a:r>
            <a:r>
              <a:rPr lang="es-ES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</a:rPr>
              <a:t>PAREDES</a:t>
            </a:r>
            <a:r>
              <a:rPr lang="es-ES" sz="1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</a:rPr>
              <a:t/>
            </a:r>
            <a:br>
              <a:rPr lang="es-ES" sz="1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</a:rPr>
            </a:br>
            <a:r>
              <a:rPr lang="es-ES" sz="1800" dirty="0" err="1" smtClean="0"/>
              <a:t>Faculty</a:t>
            </a:r>
            <a:r>
              <a:rPr lang="es-ES" sz="1800" dirty="0" smtClean="0"/>
              <a:t> </a:t>
            </a:r>
            <a:r>
              <a:rPr lang="es-ES" sz="1800" dirty="0"/>
              <a:t>of </a:t>
            </a:r>
            <a:r>
              <a:rPr lang="es-ES" sz="1800" dirty="0" err="1"/>
              <a:t>Engineering</a:t>
            </a:r>
            <a:r>
              <a:rPr lang="es-ES" sz="1800" dirty="0"/>
              <a:t>, Universidad Diego Portales, </a:t>
            </a:r>
            <a:r>
              <a:rPr lang="es-ES" sz="1800" dirty="0" smtClean="0"/>
              <a:t>Santiago de Chile </a:t>
            </a:r>
            <a:endParaRPr lang="es-ES" sz="1800" dirty="0"/>
          </a:p>
          <a:p>
            <a:endParaRPr lang="es-ES" sz="1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</a:endParaRPr>
          </a:p>
          <a:p>
            <a:r>
              <a:rPr lang="es-ES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</a:rPr>
              <a:t>C</a:t>
            </a:r>
            <a:r>
              <a:rPr lang="es-ES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</a:rPr>
              <a:t>. </a:t>
            </a:r>
            <a:r>
              <a:rPr lang="es-ES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</a:rPr>
              <a:t>LAVIN, </a:t>
            </a:r>
            <a:r>
              <a:rPr lang="es-ES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</a:rPr>
              <a:t>L.S. </a:t>
            </a:r>
            <a:r>
              <a:rPr lang="es-ES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</a:rPr>
              <a:t>CONTRERAS-HUERTA, </a:t>
            </a:r>
            <a:r>
              <a:rPr lang="es-ES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</a:rPr>
              <a:t>C. </a:t>
            </a:r>
            <a:r>
              <a:rPr lang="es-ES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</a:rPr>
              <a:t>FUENTES, </a:t>
            </a:r>
          </a:p>
          <a:p>
            <a:r>
              <a:rPr lang="es-ES" sz="1800" dirty="0" err="1" smtClean="0"/>
              <a:t>Faculty</a:t>
            </a:r>
            <a:r>
              <a:rPr lang="es-ES" sz="1800" dirty="0" smtClean="0"/>
              <a:t> of </a:t>
            </a:r>
            <a:r>
              <a:rPr lang="es-ES" sz="1800" dirty="0" err="1" smtClean="0"/>
              <a:t>Psychology</a:t>
            </a:r>
            <a:r>
              <a:rPr lang="es-ES" sz="1800" dirty="0" smtClean="0"/>
              <a:t>, </a:t>
            </a:r>
            <a:r>
              <a:rPr lang="es-ES" sz="1800" dirty="0"/>
              <a:t>Universidad Diego Portales, </a:t>
            </a:r>
            <a:r>
              <a:rPr lang="es-ES" sz="1800" dirty="0"/>
              <a:t>Santiago de Chile</a:t>
            </a:r>
            <a:endParaRPr lang="es-ES" sz="1800" dirty="0"/>
          </a:p>
        </p:txBody>
      </p:sp>
      <p:pic>
        <p:nvPicPr>
          <p:cNvPr id="5" name="Imagen 4" descr="udp_FAC_ingenieria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9" y="0"/>
            <a:ext cx="2070636" cy="731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6859"/>
            <a:ext cx="9144000" cy="8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9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Bullwhip</a:t>
            </a:r>
            <a:r>
              <a:rPr lang="es-ES" dirty="0" smtClean="0"/>
              <a:t> </a:t>
            </a:r>
            <a:r>
              <a:rPr lang="es-ES" dirty="0" err="1" smtClean="0"/>
              <a:t>effect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498" y="1811581"/>
            <a:ext cx="4890501" cy="32015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34689" y="4985966"/>
            <a:ext cx="432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Figure 3. </a:t>
            </a:r>
            <a:r>
              <a:rPr lang="es-ES" dirty="0" err="1" smtClean="0"/>
              <a:t>Amplification</a:t>
            </a:r>
            <a:r>
              <a:rPr lang="es-ES" dirty="0" smtClean="0"/>
              <a:t> at </a:t>
            </a:r>
            <a:r>
              <a:rPr lang="es-ES" dirty="0" err="1" smtClean="0"/>
              <a:t>stages</a:t>
            </a:r>
            <a:r>
              <a:rPr lang="es-ES" dirty="0" smtClean="0"/>
              <a:t> 1, 2, 3 (L=2)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177" y="5811931"/>
            <a:ext cx="3478827" cy="78411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013222" y="2129556"/>
            <a:ext cx="136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Theoretical</a:t>
            </a:r>
            <a:r>
              <a:rPr lang="es-ES" dirty="0" smtClean="0">
                <a:solidFill>
                  <a:srgbClr val="FF0000"/>
                </a:solidFill>
              </a:rPr>
              <a:t> !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0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Bullwhip</a:t>
            </a:r>
            <a:r>
              <a:rPr lang="es-ES" dirty="0" smtClean="0"/>
              <a:t> </a:t>
            </a:r>
            <a:r>
              <a:rPr lang="es-ES" dirty="0" err="1" smtClean="0"/>
              <a:t>effect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12" y="2064094"/>
            <a:ext cx="6718300" cy="24003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28889" y="4951779"/>
            <a:ext cx="136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Theoretical</a:t>
            </a:r>
            <a:r>
              <a:rPr lang="es-ES" dirty="0" smtClean="0">
                <a:solidFill>
                  <a:srgbClr val="FF0000"/>
                </a:solidFill>
              </a:rPr>
              <a:t> !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7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Behavioural</a:t>
            </a:r>
            <a:r>
              <a:rPr lang="es-ES" dirty="0" smtClean="0"/>
              <a:t> </a:t>
            </a:r>
            <a:r>
              <a:rPr lang="es-ES" dirty="0" err="1"/>
              <a:t>reasons</a:t>
            </a:r>
            <a:r>
              <a:rPr lang="es-ES" dirty="0"/>
              <a:t> of </a:t>
            </a:r>
            <a:r>
              <a:rPr lang="es-ES" dirty="0" err="1"/>
              <a:t>bullwhip</a:t>
            </a:r>
            <a:r>
              <a:rPr lang="es-ES" dirty="0"/>
              <a:t> </a:t>
            </a:r>
            <a:r>
              <a:rPr lang="es-ES" dirty="0" err="1"/>
              <a:t>effect</a:t>
            </a:r>
            <a:r>
              <a:rPr lang="es-ES" dirty="0"/>
              <a:t>?</a:t>
            </a:r>
          </a:p>
          <a:p>
            <a:pPr lvl="1"/>
            <a:r>
              <a:rPr lang="es-ES" dirty="0" err="1"/>
              <a:t>Heuristics</a:t>
            </a:r>
            <a:r>
              <a:rPr lang="es-ES" dirty="0"/>
              <a:t>?</a:t>
            </a:r>
          </a:p>
          <a:p>
            <a:pPr lvl="1"/>
            <a:r>
              <a:rPr lang="es-ES" dirty="0" err="1"/>
              <a:t>Biases</a:t>
            </a:r>
            <a:r>
              <a:rPr lang="es-ES" dirty="0"/>
              <a:t>?</a:t>
            </a:r>
          </a:p>
          <a:p>
            <a:pPr lvl="1"/>
            <a:r>
              <a:rPr lang="es-ES" dirty="0" err="1" smtClean="0"/>
              <a:t>Method</a:t>
            </a:r>
            <a:r>
              <a:rPr lang="es-ES" dirty="0" smtClean="0"/>
              <a:t> </a:t>
            </a:r>
            <a:r>
              <a:rPr lang="es-ES" dirty="0" err="1" smtClean="0"/>
              <a:t>dependent</a:t>
            </a:r>
            <a:r>
              <a:rPr lang="es-ES" dirty="0" smtClean="0"/>
              <a:t>?</a:t>
            </a:r>
          </a:p>
          <a:p>
            <a:pPr marL="457200" lvl="1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75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45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Judgment under uncertainty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Kahneman</a:t>
            </a:r>
            <a:r>
              <a:rPr lang="en-US" sz="2200" dirty="0" smtClean="0"/>
              <a:t> &amp; </a:t>
            </a:r>
            <a:r>
              <a:rPr lang="en-US" sz="2200" dirty="0" err="1" smtClean="0"/>
              <a:t>Tversky</a:t>
            </a:r>
            <a:r>
              <a:rPr lang="en-US" sz="2200" dirty="0" smtClean="0"/>
              <a:t>, 1974)</a:t>
            </a:r>
            <a:endParaRPr lang="en-US" sz="2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86878" y="2498839"/>
            <a:ext cx="5070619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Heuristic mind processing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Adaptation </a:t>
            </a:r>
            <a:r>
              <a:rPr lang="en-US" sz="2800" dirty="0" err="1" smtClean="0"/>
              <a:t>behaviour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Simple probabilistic  </a:t>
            </a:r>
            <a:r>
              <a:rPr lang="en-US" sz="2800" dirty="0" err="1" smtClean="0"/>
              <a:t>judgement</a:t>
            </a:r>
            <a:endParaRPr lang="en-US" sz="2800" dirty="0" smtClean="0"/>
          </a:p>
          <a:p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Systematic bias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414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Heuristics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57200" y="3173777"/>
            <a:ext cx="127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HEURISTICS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01559" y="1819159"/>
            <a:ext cx="4589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REPRESENTATIVENESS</a:t>
            </a:r>
          </a:p>
          <a:p>
            <a:pPr lvl="3"/>
            <a:r>
              <a:rPr lang="es-ES" dirty="0" err="1" smtClean="0">
                <a:solidFill>
                  <a:srgbClr val="FF6600"/>
                </a:solidFill>
              </a:rPr>
              <a:t>Judgement</a:t>
            </a:r>
            <a:r>
              <a:rPr lang="es-ES" dirty="0" smtClean="0">
                <a:solidFill>
                  <a:srgbClr val="FF6600"/>
                </a:solidFill>
              </a:rPr>
              <a:t> in </a:t>
            </a:r>
            <a:r>
              <a:rPr lang="es-ES" dirty="0" err="1" smtClean="0">
                <a:solidFill>
                  <a:srgbClr val="FF6600"/>
                </a:solidFill>
              </a:rPr>
              <a:t>terms</a:t>
            </a:r>
            <a:r>
              <a:rPr lang="es-ES" dirty="0" smtClean="0">
                <a:solidFill>
                  <a:srgbClr val="FF6600"/>
                </a:solidFill>
              </a:rPr>
              <a:t> of </a:t>
            </a:r>
            <a:r>
              <a:rPr lang="es-ES" dirty="0" err="1" smtClean="0">
                <a:solidFill>
                  <a:srgbClr val="FF6600"/>
                </a:solidFill>
              </a:rPr>
              <a:t>similarity</a:t>
            </a:r>
            <a:endParaRPr lang="es-ES" dirty="0">
              <a:solidFill>
                <a:srgbClr val="FF66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01559" y="3173777"/>
            <a:ext cx="5719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AVAILABILITY</a:t>
            </a:r>
          </a:p>
          <a:p>
            <a:pPr lvl="3"/>
            <a:r>
              <a:rPr lang="es-ES" dirty="0" err="1" smtClean="0">
                <a:solidFill>
                  <a:srgbClr val="FF6600"/>
                </a:solidFill>
              </a:rPr>
              <a:t>Judgment</a:t>
            </a:r>
            <a:r>
              <a:rPr lang="es-ES" dirty="0" smtClean="0">
                <a:solidFill>
                  <a:srgbClr val="FF6600"/>
                </a:solidFill>
              </a:rPr>
              <a:t> in </a:t>
            </a:r>
            <a:r>
              <a:rPr lang="es-ES" dirty="0" err="1" smtClean="0">
                <a:solidFill>
                  <a:srgbClr val="FF6600"/>
                </a:solidFill>
              </a:rPr>
              <a:t>terms</a:t>
            </a:r>
            <a:r>
              <a:rPr lang="es-ES" dirty="0" smtClean="0">
                <a:solidFill>
                  <a:srgbClr val="FF6600"/>
                </a:solidFill>
              </a:rPr>
              <a:t> of </a:t>
            </a:r>
            <a:r>
              <a:rPr lang="es-ES" dirty="0" err="1" smtClean="0">
                <a:solidFill>
                  <a:srgbClr val="FF6600"/>
                </a:solidFill>
              </a:rPr>
              <a:t>simplicity</a:t>
            </a:r>
            <a:r>
              <a:rPr lang="es-ES" dirty="0" smtClean="0">
                <a:solidFill>
                  <a:srgbClr val="FF6600"/>
                </a:solidFill>
              </a:rPr>
              <a:t> of </a:t>
            </a:r>
            <a:r>
              <a:rPr lang="es-ES" dirty="0" err="1" smtClean="0">
                <a:solidFill>
                  <a:srgbClr val="FF6600"/>
                </a:solidFill>
              </a:rPr>
              <a:t>evocation</a:t>
            </a:r>
            <a:endParaRPr lang="es-ES" dirty="0">
              <a:solidFill>
                <a:srgbClr val="FF66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01559" y="4279891"/>
            <a:ext cx="544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ADJUSTMENT AND ANCHORING</a:t>
            </a:r>
          </a:p>
          <a:p>
            <a:pPr lvl="3"/>
            <a:r>
              <a:rPr lang="es-ES" dirty="0" err="1">
                <a:solidFill>
                  <a:srgbClr val="FF6600"/>
                </a:solidFill>
              </a:rPr>
              <a:t>judgment</a:t>
            </a:r>
            <a:r>
              <a:rPr lang="es-ES" dirty="0">
                <a:solidFill>
                  <a:srgbClr val="FF6600"/>
                </a:solidFill>
              </a:rPr>
              <a:t> in </a:t>
            </a:r>
            <a:r>
              <a:rPr lang="es-ES" dirty="0" err="1">
                <a:solidFill>
                  <a:srgbClr val="FF6600"/>
                </a:solidFill>
              </a:rPr>
              <a:t>terms</a:t>
            </a:r>
            <a:r>
              <a:rPr lang="es-ES" dirty="0">
                <a:solidFill>
                  <a:srgbClr val="FF6600"/>
                </a:solidFill>
              </a:rPr>
              <a:t> of </a:t>
            </a:r>
            <a:r>
              <a:rPr lang="es-ES" dirty="0" err="1">
                <a:solidFill>
                  <a:srgbClr val="FF6600"/>
                </a:solidFill>
              </a:rPr>
              <a:t>an</a:t>
            </a:r>
            <a:r>
              <a:rPr lang="es-ES" dirty="0">
                <a:solidFill>
                  <a:srgbClr val="FF6600"/>
                </a:solidFill>
              </a:rPr>
              <a:t> </a:t>
            </a:r>
            <a:r>
              <a:rPr lang="es-ES" dirty="0" err="1">
                <a:solidFill>
                  <a:srgbClr val="FF6600"/>
                </a:solidFill>
              </a:rPr>
              <a:t>evocated</a:t>
            </a:r>
            <a:r>
              <a:rPr lang="es-ES" dirty="0">
                <a:solidFill>
                  <a:srgbClr val="FF6600"/>
                </a:solidFill>
              </a:rPr>
              <a:t> anchor</a:t>
            </a:r>
          </a:p>
        </p:txBody>
      </p:sp>
      <p:cxnSp>
        <p:nvCxnSpPr>
          <p:cNvPr id="10" name="Conector angular 9"/>
          <p:cNvCxnSpPr>
            <a:stCxn id="3" idx="3"/>
            <a:endCxn id="5" idx="1"/>
          </p:cNvCxnSpPr>
          <p:nvPr/>
        </p:nvCxnSpPr>
        <p:spPr>
          <a:xfrm flipV="1">
            <a:off x="1735840" y="2142325"/>
            <a:ext cx="965719" cy="121611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r 11"/>
          <p:cNvCxnSpPr>
            <a:stCxn id="3" idx="3"/>
          </p:cNvCxnSpPr>
          <p:nvPr/>
        </p:nvCxnSpPr>
        <p:spPr>
          <a:xfrm>
            <a:off x="1735840" y="3358443"/>
            <a:ext cx="965719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3" idx="3"/>
            <a:endCxn id="7" idx="1"/>
          </p:cNvCxnSpPr>
          <p:nvPr/>
        </p:nvCxnSpPr>
        <p:spPr>
          <a:xfrm>
            <a:off x="1735840" y="3358443"/>
            <a:ext cx="965719" cy="124461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83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biases</a:t>
            </a:r>
            <a:endParaRPr lang="es-ES" sz="27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57200" y="3910559"/>
            <a:ext cx="127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HEURISTICS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01558" y="1678778"/>
            <a:ext cx="5612384" cy="1200329"/>
          </a:xfrm>
          <a:prstGeom prst="rect">
            <a:avLst/>
          </a:prstGeom>
          <a:noFill/>
          <a:ln>
            <a:solidFill>
              <a:srgbClr val="D99694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REPRESENTATIVENESS</a:t>
            </a:r>
          </a:p>
          <a:p>
            <a:pPr marL="1200150" lvl="2" indent="-285750">
              <a:buFont typeface="Arial"/>
              <a:buChar char="•"/>
            </a:pPr>
            <a:r>
              <a:rPr lang="es-ES" dirty="0" err="1" smtClean="0">
                <a:solidFill>
                  <a:srgbClr val="FF6600"/>
                </a:solidFill>
              </a:rPr>
              <a:t>Insensivity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 err="1" smtClean="0">
                <a:solidFill>
                  <a:srgbClr val="FF6600"/>
                </a:solidFill>
              </a:rPr>
              <a:t>to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>
                <a:solidFill>
                  <a:srgbClr val="FF6600"/>
                </a:solidFill>
              </a:rPr>
              <a:t>prior </a:t>
            </a:r>
            <a:r>
              <a:rPr lang="es-ES" dirty="0" err="1">
                <a:solidFill>
                  <a:srgbClr val="FF6600"/>
                </a:solidFill>
              </a:rPr>
              <a:t>probability</a:t>
            </a:r>
            <a:r>
              <a:rPr lang="es-ES" dirty="0">
                <a:solidFill>
                  <a:srgbClr val="FF6600"/>
                </a:solidFill>
              </a:rPr>
              <a:t> </a:t>
            </a:r>
            <a:r>
              <a:rPr lang="es-ES" dirty="0" smtClean="0">
                <a:solidFill>
                  <a:srgbClr val="FF6600"/>
                </a:solidFill>
              </a:rPr>
              <a:t>of </a:t>
            </a:r>
            <a:r>
              <a:rPr lang="es-ES" dirty="0" err="1" smtClean="0">
                <a:solidFill>
                  <a:srgbClr val="FF6600"/>
                </a:solidFill>
              </a:rPr>
              <a:t>outcomes</a:t>
            </a:r>
            <a:endParaRPr lang="es-ES" dirty="0" smtClean="0">
              <a:solidFill>
                <a:srgbClr val="FF6600"/>
              </a:solidFill>
            </a:endParaRPr>
          </a:p>
          <a:p>
            <a:pPr marL="1200150" lvl="2" indent="-285750">
              <a:buFont typeface="Arial"/>
              <a:buChar char="•"/>
            </a:pPr>
            <a:r>
              <a:rPr lang="es-ES" dirty="0" err="1" smtClean="0">
                <a:solidFill>
                  <a:srgbClr val="FF6600"/>
                </a:solidFill>
              </a:rPr>
              <a:t>Aversion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 err="1" smtClean="0">
                <a:solidFill>
                  <a:srgbClr val="FF6600"/>
                </a:solidFill>
              </a:rPr>
              <a:t>to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 err="1" smtClean="0">
                <a:solidFill>
                  <a:srgbClr val="FF6600"/>
                </a:solidFill>
              </a:rPr>
              <a:t>losses</a:t>
            </a:r>
            <a:endParaRPr lang="es-ES" dirty="0" smtClean="0">
              <a:solidFill>
                <a:srgbClr val="FF6600"/>
              </a:solidFill>
            </a:endParaRPr>
          </a:p>
          <a:p>
            <a:pPr marL="1200150" lvl="2" indent="-285750">
              <a:buFont typeface="Arial"/>
              <a:buChar char="•"/>
            </a:pPr>
            <a:r>
              <a:rPr lang="es-ES" dirty="0" err="1" smtClean="0">
                <a:solidFill>
                  <a:srgbClr val="FF6600"/>
                </a:solidFill>
              </a:rPr>
              <a:t>Regression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 err="1" smtClean="0">
                <a:solidFill>
                  <a:srgbClr val="FF6600"/>
                </a:solidFill>
              </a:rPr>
              <a:t>toward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 err="1" smtClean="0">
                <a:solidFill>
                  <a:srgbClr val="FF6600"/>
                </a:solidFill>
              </a:rPr>
              <a:t>the</a:t>
            </a:r>
            <a:r>
              <a:rPr lang="es-ES" dirty="0" smtClean="0">
                <a:solidFill>
                  <a:srgbClr val="FF6600"/>
                </a:solidFill>
              </a:rPr>
              <a:t> mean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01558" y="3230761"/>
            <a:ext cx="3813865" cy="1754327"/>
          </a:xfrm>
          <a:prstGeom prst="rect">
            <a:avLst/>
          </a:prstGeom>
          <a:noFill/>
          <a:ln>
            <a:solidFill>
              <a:srgbClr val="D99694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AVAILABILITY</a:t>
            </a:r>
          </a:p>
          <a:p>
            <a:pPr marL="1200150" lvl="2" indent="-285750">
              <a:buFont typeface="Arial"/>
              <a:buChar char="•"/>
            </a:pPr>
            <a:r>
              <a:rPr lang="es-ES" dirty="0" err="1" smtClean="0">
                <a:solidFill>
                  <a:srgbClr val="FF6600"/>
                </a:solidFill>
              </a:rPr>
              <a:t>Retrievability</a:t>
            </a:r>
            <a:r>
              <a:rPr lang="es-ES" dirty="0" smtClean="0">
                <a:solidFill>
                  <a:srgbClr val="FF6600"/>
                </a:solidFill>
              </a:rPr>
              <a:t> of </a:t>
            </a:r>
            <a:r>
              <a:rPr lang="es-ES" dirty="0" err="1" smtClean="0">
                <a:solidFill>
                  <a:srgbClr val="FF6600"/>
                </a:solidFill>
              </a:rPr>
              <a:t>instances</a:t>
            </a:r>
            <a:endParaRPr lang="es-ES" dirty="0" smtClean="0">
              <a:solidFill>
                <a:srgbClr val="FF6600"/>
              </a:solidFill>
            </a:endParaRPr>
          </a:p>
          <a:p>
            <a:pPr marL="1200150" lvl="2" indent="-285750">
              <a:buFont typeface="Arial"/>
              <a:buChar char="•"/>
            </a:pPr>
            <a:r>
              <a:rPr lang="es-ES" dirty="0" err="1" smtClean="0">
                <a:solidFill>
                  <a:srgbClr val="FF6600"/>
                </a:solidFill>
              </a:rPr>
              <a:t>Imaginability</a:t>
            </a:r>
            <a:endParaRPr lang="es-ES" dirty="0" smtClean="0">
              <a:solidFill>
                <a:srgbClr val="FF6600"/>
              </a:solidFill>
            </a:endParaRPr>
          </a:p>
          <a:p>
            <a:pPr marL="1200150" lvl="2" indent="-285750">
              <a:buFont typeface="Arial"/>
              <a:buChar char="•"/>
            </a:pPr>
            <a:r>
              <a:rPr lang="es-ES" dirty="0" err="1" smtClean="0">
                <a:solidFill>
                  <a:srgbClr val="FF6600"/>
                </a:solidFill>
              </a:rPr>
              <a:t>Illusory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 err="1" smtClean="0">
                <a:solidFill>
                  <a:srgbClr val="FF6600"/>
                </a:solidFill>
              </a:rPr>
              <a:t>correlation</a:t>
            </a:r>
            <a:endParaRPr lang="es-ES" dirty="0" smtClean="0">
              <a:solidFill>
                <a:srgbClr val="FF6600"/>
              </a:solidFill>
            </a:endParaRPr>
          </a:p>
          <a:p>
            <a:pPr lvl="2"/>
            <a:endParaRPr lang="es-ES" dirty="0" smtClean="0">
              <a:solidFill>
                <a:srgbClr val="3366FF"/>
              </a:solidFill>
            </a:endParaRPr>
          </a:p>
          <a:p>
            <a:pPr lvl="2"/>
            <a:endParaRPr lang="es-ES" dirty="0" smtClean="0">
              <a:solidFill>
                <a:srgbClr val="3366FF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01558" y="5162902"/>
            <a:ext cx="5904180" cy="120032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ADJUSTMENT AND ANCHORING</a:t>
            </a:r>
          </a:p>
          <a:p>
            <a:pPr marL="1200150" lvl="2" indent="-285750">
              <a:buFont typeface="Arial"/>
              <a:buChar char="•"/>
            </a:pPr>
            <a:r>
              <a:rPr lang="es-ES" dirty="0" err="1" smtClean="0">
                <a:solidFill>
                  <a:srgbClr val="FF6600"/>
                </a:solidFill>
              </a:rPr>
              <a:t>Insufficient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 err="1" smtClean="0">
                <a:solidFill>
                  <a:srgbClr val="FF6600"/>
                </a:solidFill>
              </a:rPr>
              <a:t>adjustment</a:t>
            </a:r>
            <a:endParaRPr lang="es-ES" dirty="0" smtClean="0">
              <a:solidFill>
                <a:srgbClr val="FF6600"/>
              </a:solidFill>
            </a:endParaRPr>
          </a:p>
          <a:p>
            <a:pPr marL="1200150" lvl="2" indent="-285750">
              <a:buFont typeface="Arial"/>
              <a:buChar char="•"/>
            </a:pPr>
            <a:r>
              <a:rPr lang="es-ES" dirty="0" err="1" smtClean="0">
                <a:solidFill>
                  <a:srgbClr val="FF6600"/>
                </a:solidFill>
              </a:rPr>
              <a:t>Evaluation</a:t>
            </a:r>
            <a:r>
              <a:rPr lang="es-ES" dirty="0" smtClean="0">
                <a:solidFill>
                  <a:srgbClr val="FF6600"/>
                </a:solidFill>
              </a:rPr>
              <a:t> of </a:t>
            </a:r>
            <a:r>
              <a:rPr lang="es-ES" dirty="0" err="1" smtClean="0">
                <a:solidFill>
                  <a:srgbClr val="FF6600"/>
                </a:solidFill>
              </a:rPr>
              <a:t>conjunctive</a:t>
            </a:r>
            <a:r>
              <a:rPr lang="es-ES" dirty="0" smtClean="0">
                <a:solidFill>
                  <a:srgbClr val="FF6600"/>
                </a:solidFill>
              </a:rPr>
              <a:t> and </a:t>
            </a:r>
            <a:r>
              <a:rPr lang="es-ES" dirty="0" err="1" smtClean="0">
                <a:solidFill>
                  <a:srgbClr val="FF6600"/>
                </a:solidFill>
              </a:rPr>
              <a:t>disjunctive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 err="1" smtClean="0">
                <a:solidFill>
                  <a:srgbClr val="FF6600"/>
                </a:solidFill>
              </a:rPr>
              <a:t>events</a:t>
            </a:r>
            <a:endParaRPr lang="es-ES" dirty="0" smtClean="0">
              <a:solidFill>
                <a:srgbClr val="FF6600"/>
              </a:solidFill>
            </a:endParaRPr>
          </a:p>
          <a:p>
            <a:pPr lvl="2"/>
            <a:endParaRPr lang="es-ES" dirty="0" smtClean="0">
              <a:solidFill>
                <a:srgbClr val="3366FF"/>
              </a:solidFill>
            </a:endParaRPr>
          </a:p>
        </p:txBody>
      </p:sp>
      <p:cxnSp>
        <p:nvCxnSpPr>
          <p:cNvPr id="10" name="Conector angular 9"/>
          <p:cNvCxnSpPr>
            <a:stCxn id="3" idx="3"/>
            <a:endCxn id="5" idx="1"/>
          </p:cNvCxnSpPr>
          <p:nvPr/>
        </p:nvCxnSpPr>
        <p:spPr>
          <a:xfrm flipV="1">
            <a:off x="1735840" y="2278943"/>
            <a:ext cx="965718" cy="181628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r 11"/>
          <p:cNvCxnSpPr>
            <a:stCxn id="3" idx="3"/>
          </p:cNvCxnSpPr>
          <p:nvPr/>
        </p:nvCxnSpPr>
        <p:spPr>
          <a:xfrm>
            <a:off x="1735840" y="4095225"/>
            <a:ext cx="965719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3" idx="3"/>
            <a:endCxn id="7" idx="1"/>
          </p:cNvCxnSpPr>
          <p:nvPr/>
        </p:nvCxnSpPr>
        <p:spPr>
          <a:xfrm>
            <a:off x="1735840" y="4095225"/>
            <a:ext cx="965718" cy="166784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11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SC </a:t>
            </a:r>
            <a:r>
              <a:rPr lang="es-ES" dirty="0" err="1" smtClean="0"/>
              <a:t>model</a:t>
            </a:r>
            <a:endParaRPr lang="es-ES" dirty="0" smtClean="0"/>
          </a:p>
          <a:p>
            <a:r>
              <a:rPr lang="es-ES" dirty="0" err="1" smtClean="0"/>
              <a:t>Uncertain</a:t>
            </a:r>
            <a:r>
              <a:rPr lang="es-ES" dirty="0" smtClean="0"/>
              <a:t> </a:t>
            </a:r>
            <a:r>
              <a:rPr lang="es-ES" dirty="0" err="1" smtClean="0"/>
              <a:t>demand</a:t>
            </a:r>
            <a:r>
              <a:rPr lang="es-ES" dirty="0" smtClean="0"/>
              <a:t> </a:t>
            </a:r>
            <a:r>
              <a:rPr lang="es-ES" dirty="0" err="1" smtClean="0"/>
              <a:t>process</a:t>
            </a:r>
            <a:endParaRPr lang="es-ES" dirty="0" smtClean="0"/>
          </a:p>
          <a:p>
            <a:r>
              <a:rPr lang="es-ES" dirty="0" err="1" smtClean="0"/>
              <a:t>Experiment</a:t>
            </a:r>
            <a:r>
              <a:rPr lang="es-ES" dirty="0" smtClean="0"/>
              <a:t> #1: no </a:t>
            </a:r>
            <a:r>
              <a:rPr lang="es-ES" dirty="0" err="1" smtClean="0"/>
              <a:t>instruction</a:t>
            </a:r>
            <a:endParaRPr lang="es-ES" dirty="0" smtClean="0"/>
          </a:p>
          <a:p>
            <a:r>
              <a:rPr lang="es-ES" dirty="0" err="1"/>
              <a:t>Experiment</a:t>
            </a:r>
            <a:r>
              <a:rPr lang="es-ES" dirty="0"/>
              <a:t> </a:t>
            </a:r>
            <a:r>
              <a:rPr lang="es-ES" dirty="0" smtClean="0"/>
              <a:t>#2: </a:t>
            </a:r>
            <a:r>
              <a:rPr lang="es-ES" dirty="0" err="1" smtClean="0"/>
              <a:t>pull</a:t>
            </a:r>
            <a:r>
              <a:rPr lang="es-ES" dirty="0" smtClean="0"/>
              <a:t> </a:t>
            </a:r>
            <a:r>
              <a:rPr lang="es-ES" dirty="0" err="1" smtClean="0"/>
              <a:t>instruction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9400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#1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78" y="1565189"/>
            <a:ext cx="7036373" cy="31945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36478" y="5299530"/>
            <a:ext cx="5865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initial</a:t>
            </a:r>
            <a:r>
              <a:rPr lang="es-ES" dirty="0" smtClean="0"/>
              <a:t> </a:t>
            </a:r>
            <a:r>
              <a:rPr lang="es-ES" dirty="0" err="1" smtClean="0"/>
              <a:t>inventory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 (N=1000)</a:t>
            </a:r>
          </a:p>
          <a:p>
            <a:pPr marL="285750" indent="-285750">
              <a:buFont typeface="Arial"/>
              <a:buChar char="•"/>
            </a:pP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variability</a:t>
            </a:r>
            <a:r>
              <a:rPr lang="es-ES" dirty="0" smtClean="0"/>
              <a:t> </a:t>
            </a:r>
            <a:r>
              <a:rPr lang="es-ES" dirty="0" err="1" smtClean="0"/>
              <a:t>demand</a:t>
            </a:r>
            <a:r>
              <a:rPr lang="es-ES" dirty="0" smtClean="0"/>
              <a:t> </a:t>
            </a:r>
            <a:r>
              <a:rPr lang="es-ES" dirty="0" err="1" smtClean="0"/>
              <a:t>process</a:t>
            </a:r>
            <a:r>
              <a:rPr lang="es-ES" dirty="0" smtClean="0"/>
              <a:t> (μ=100; </a:t>
            </a:r>
            <a:r>
              <a:rPr lang="es-ES" dirty="0" err="1" smtClean="0"/>
              <a:t>σ</a:t>
            </a:r>
            <a:r>
              <a:rPr lang="es-ES" dirty="0" smtClean="0"/>
              <a:t>=10%</a:t>
            </a:r>
            <a:r>
              <a:rPr lang="es-E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s-ES" dirty="0" err="1" smtClean="0"/>
              <a:t>Participants</a:t>
            </a:r>
            <a:r>
              <a:rPr lang="es-ES" dirty="0" smtClean="0"/>
              <a:t> are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instructed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inventory</a:t>
            </a:r>
            <a:r>
              <a:rPr lang="es-ES" dirty="0" smtClean="0"/>
              <a:t> </a:t>
            </a:r>
            <a:r>
              <a:rPr lang="es-ES" dirty="0" err="1" smtClean="0"/>
              <a:t>management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171192" y="4759719"/>
            <a:ext cx="281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Figure </a:t>
            </a:r>
            <a:r>
              <a:rPr lang="es-ES" dirty="0" smtClean="0"/>
              <a:t>4. </a:t>
            </a:r>
            <a:r>
              <a:rPr lang="es-ES" dirty="0" err="1" smtClean="0"/>
              <a:t>Experiment</a:t>
            </a:r>
            <a:r>
              <a:rPr lang="es-ES" dirty="0" smtClean="0"/>
              <a:t> </a:t>
            </a:r>
            <a:r>
              <a:rPr lang="es-ES" dirty="0" err="1" smtClean="0"/>
              <a:t>setting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730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Results</a:t>
            </a:r>
            <a:r>
              <a:rPr lang="es-ES" dirty="0" smtClean="0"/>
              <a:t> #1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3" y="1773072"/>
            <a:ext cx="3972216" cy="17918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52" y="4362612"/>
            <a:ext cx="4125855" cy="17947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006" y="1773073"/>
            <a:ext cx="4037560" cy="17021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006" y="4347418"/>
            <a:ext cx="4037560" cy="180994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83686" y="6346325"/>
            <a:ext cx="637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Figure </a:t>
            </a:r>
            <a:r>
              <a:rPr lang="es-ES" dirty="0" smtClean="0"/>
              <a:t>5. </a:t>
            </a:r>
            <a:r>
              <a:rPr lang="es-ES" dirty="0" err="1" smtClean="0"/>
              <a:t>Amplification</a:t>
            </a:r>
            <a:r>
              <a:rPr lang="es-ES" dirty="0" smtClean="0"/>
              <a:t> at </a:t>
            </a:r>
            <a:r>
              <a:rPr lang="es-ES" dirty="0" err="1" smtClean="0"/>
              <a:t>stages</a:t>
            </a:r>
            <a:r>
              <a:rPr lang="es-ES" dirty="0" smtClean="0"/>
              <a:t> 1, 2, 3 (L=2</a:t>
            </a:r>
            <a:r>
              <a:rPr lang="es-ES" dirty="0" smtClean="0"/>
              <a:t>);  </a:t>
            </a:r>
            <a:r>
              <a:rPr lang="es-ES" dirty="0" err="1" smtClean="0"/>
              <a:t>the</a:t>
            </a:r>
            <a:r>
              <a:rPr lang="es-ES" dirty="0" smtClean="0"/>
              <a:t> case of 4 </a:t>
            </a:r>
            <a:r>
              <a:rPr lang="es-ES" dirty="0" err="1" smtClean="0"/>
              <a:t>groups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716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Results</a:t>
            </a:r>
            <a:r>
              <a:rPr lang="es-ES" dirty="0" smtClean="0"/>
              <a:t> #1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8" y="2584966"/>
            <a:ext cx="8280400" cy="20574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58774" y="2215634"/>
            <a:ext cx="513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Table</a:t>
            </a:r>
            <a:r>
              <a:rPr lang="es-ES" dirty="0" smtClean="0"/>
              <a:t> </a:t>
            </a:r>
            <a:r>
              <a:rPr lang="es-ES" dirty="0" smtClean="0"/>
              <a:t>2. </a:t>
            </a:r>
            <a:r>
              <a:rPr lang="es-ES" dirty="0" err="1" smtClean="0"/>
              <a:t>Amplification</a:t>
            </a:r>
            <a:r>
              <a:rPr lang="es-ES" dirty="0" smtClean="0"/>
              <a:t> (no </a:t>
            </a:r>
            <a:r>
              <a:rPr lang="es-ES" dirty="0" err="1" smtClean="0"/>
              <a:t>instruction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participants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91" y="3001699"/>
            <a:ext cx="7966406" cy="10591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005118" y="4957434"/>
            <a:ext cx="86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retailer</a:t>
            </a:r>
            <a:endParaRPr lang="es-ES" dirty="0"/>
          </a:p>
        </p:txBody>
      </p:sp>
      <p:cxnSp>
        <p:nvCxnSpPr>
          <p:cNvPr id="9" name="Conector angular 8"/>
          <p:cNvCxnSpPr>
            <a:stCxn id="11" idx="3"/>
          </p:cNvCxnSpPr>
          <p:nvPr/>
        </p:nvCxnSpPr>
        <p:spPr>
          <a:xfrm flipV="1">
            <a:off x="2357339" y="3843950"/>
            <a:ext cx="790171" cy="833847"/>
          </a:xfrm>
          <a:prstGeom prst="bentConnector2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4197226" y="449313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wholesaler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505824" y="449313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factory</a:t>
            </a:r>
            <a:endParaRPr lang="es-ES" dirty="0"/>
          </a:p>
        </p:txBody>
      </p:sp>
      <p:cxnSp>
        <p:nvCxnSpPr>
          <p:cNvPr id="12" name="Conector angular 11"/>
          <p:cNvCxnSpPr/>
          <p:nvPr/>
        </p:nvCxnSpPr>
        <p:spPr>
          <a:xfrm rot="5400000" flipH="1" flipV="1">
            <a:off x="4833270" y="3983119"/>
            <a:ext cx="649181" cy="499908"/>
          </a:xfrm>
          <a:prstGeom prst="bentConnector3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/>
          <p:nvPr/>
        </p:nvCxnSpPr>
        <p:spPr>
          <a:xfrm rot="5400000" flipH="1" flipV="1">
            <a:off x="6491427" y="4304655"/>
            <a:ext cx="801583" cy="600237"/>
          </a:xfrm>
          <a:prstGeom prst="bentConnector3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/>
              <a:t>Motivation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14991" y="1835666"/>
            <a:ext cx="478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Beer</a:t>
            </a:r>
            <a:r>
              <a:rPr lang="es-ES" dirty="0" smtClean="0"/>
              <a:t> </a:t>
            </a:r>
            <a:r>
              <a:rPr lang="es-ES" dirty="0" err="1" smtClean="0"/>
              <a:t>Distribution</a:t>
            </a:r>
            <a:r>
              <a:rPr lang="es-ES" dirty="0" smtClean="0"/>
              <a:t> </a:t>
            </a:r>
            <a:r>
              <a:rPr lang="es-ES" dirty="0" err="1" smtClean="0"/>
              <a:t>Game</a:t>
            </a:r>
            <a:r>
              <a:rPr lang="es-ES" dirty="0" smtClean="0"/>
              <a:t> (</a:t>
            </a:r>
            <a:r>
              <a:rPr lang="es-ES" dirty="0" err="1" smtClean="0"/>
              <a:t>Supply</a:t>
            </a:r>
            <a:r>
              <a:rPr lang="es-ES" dirty="0" smtClean="0"/>
              <a:t> </a:t>
            </a:r>
            <a:r>
              <a:rPr lang="es-ES" dirty="0" err="1" smtClean="0"/>
              <a:t>Chain</a:t>
            </a:r>
            <a:r>
              <a:rPr lang="es-ES" dirty="0" smtClean="0"/>
              <a:t> </a:t>
            </a:r>
            <a:r>
              <a:rPr lang="es-ES" dirty="0" err="1" smtClean="0"/>
              <a:t>Structure</a:t>
            </a:r>
            <a:r>
              <a:rPr lang="es-ES" dirty="0" smtClean="0"/>
              <a:t>):</a:t>
            </a:r>
          </a:p>
        </p:txBody>
      </p:sp>
      <p:pic>
        <p:nvPicPr>
          <p:cNvPr id="20" name="Imagen 19" descr="200387759-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37" y="4859347"/>
            <a:ext cx="459696" cy="1221479"/>
          </a:xfrm>
          <a:prstGeom prst="rect">
            <a:avLst/>
          </a:prstGeom>
        </p:spPr>
      </p:pic>
      <p:pic>
        <p:nvPicPr>
          <p:cNvPr id="21" name="Imagen 20" descr="200387787-0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94" y="4862463"/>
            <a:ext cx="561012" cy="1186169"/>
          </a:xfrm>
          <a:prstGeom prst="rect">
            <a:avLst/>
          </a:prstGeom>
        </p:spPr>
      </p:pic>
      <p:pic>
        <p:nvPicPr>
          <p:cNvPr id="23" name="Imagen 22" descr="aa05384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53" y="4653424"/>
            <a:ext cx="378171" cy="1125719"/>
          </a:xfrm>
          <a:prstGeom prst="rect">
            <a:avLst/>
          </a:prstGeom>
        </p:spPr>
      </p:pic>
      <p:cxnSp>
        <p:nvCxnSpPr>
          <p:cNvPr id="25" name="Conector recto de flecha 24"/>
          <p:cNvCxnSpPr/>
          <p:nvPr/>
        </p:nvCxnSpPr>
        <p:spPr>
          <a:xfrm>
            <a:off x="6324503" y="4001320"/>
            <a:ext cx="1735667" cy="0"/>
          </a:xfrm>
          <a:prstGeom prst="straightConnector1">
            <a:avLst/>
          </a:prstGeom>
          <a:ln w="3175" cap="flat">
            <a:solidFill>
              <a:schemeClr val="tx1"/>
            </a:solidFill>
            <a:prstDash val="dash"/>
            <a:round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6448471" y="393557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02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Questions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505489" y="4154130"/>
            <a:ext cx="43781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2000" dirty="0" smtClean="0"/>
              <a:t>Do </a:t>
            </a:r>
            <a:r>
              <a:rPr lang="es-ES" sz="2000" dirty="0" err="1" smtClean="0"/>
              <a:t>people</a:t>
            </a:r>
            <a:r>
              <a:rPr lang="es-ES" sz="2000" dirty="0" smtClean="0"/>
              <a:t> </a:t>
            </a:r>
            <a:r>
              <a:rPr lang="es-ES" sz="2000" dirty="0" err="1" smtClean="0"/>
              <a:t>consider</a:t>
            </a:r>
            <a:r>
              <a:rPr lang="es-ES" sz="2000" dirty="0" smtClean="0"/>
              <a:t> </a:t>
            </a:r>
            <a:r>
              <a:rPr lang="es-ES" sz="2000" dirty="0" err="1" smtClean="0"/>
              <a:t>feedback</a:t>
            </a:r>
            <a:r>
              <a:rPr lang="es-ES" sz="2000" dirty="0" smtClean="0"/>
              <a:t>?</a:t>
            </a:r>
          </a:p>
          <a:p>
            <a:pPr marL="457200" indent="-457200">
              <a:buFont typeface="Arial"/>
              <a:buChar char="•"/>
            </a:pPr>
            <a:r>
              <a:rPr lang="es-ES" sz="2000" dirty="0" err="1" smtClean="0"/>
              <a:t>Disregarding</a:t>
            </a:r>
            <a:r>
              <a:rPr lang="es-ES" sz="2000" dirty="0" smtClean="0"/>
              <a:t> </a:t>
            </a:r>
            <a:r>
              <a:rPr lang="es-ES" sz="2000" dirty="0" err="1" smtClean="0"/>
              <a:t>feedback</a:t>
            </a:r>
            <a:r>
              <a:rPr lang="es-ES" sz="2000" dirty="0" smtClean="0"/>
              <a:t>, induce </a:t>
            </a:r>
            <a:r>
              <a:rPr lang="es-ES" sz="2000" dirty="0" err="1" smtClean="0"/>
              <a:t>bias</a:t>
            </a:r>
            <a:r>
              <a:rPr lang="es-ES" sz="2000" dirty="0" smtClean="0"/>
              <a:t>?</a:t>
            </a:r>
          </a:p>
          <a:p>
            <a:pPr marL="457200" indent="-457200">
              <a:buFont typeface="Arial"/>
              <a:buChar char="•"/>
            </a:pPr>
            <a:r>
              <a:rPr lang="es-ES" sz="2000" dirty="0" err="1" smtClean="0"/>
              <a:t>What</a:t>
            </a:r>
            <a:r>
              <a:rPr lang="es-ES" sz="2000" dirty="0" smtClean="0"/>
              <a:t> </a:t>
            </a:r>
            <a:r>
              <a:rPr lang="es-ES" sz="2000" dirty="0" err="1" smtClean="0"/>
              <a:t>biases</a:t>
            </a:r>
            <a:r>
              <a:rPr lang="es-ES" sz="2000" dirty="0" smtClean="0"/>
              <a:t>?</a:t>
            </a:r>
            <a:endParaRPr lang="es-ES" sz="2000" dirty="0" smtClean="0"/>
          </a:p>
          <a:p>
            <a:pPr marL="457200" indent="-457200">
              <a:buFont typeface="Arial"/>
              <a:buChar char="•"/>
            </a:pPr>
            <a:endParaRPr lang="es-ES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05489" y="2800232"/>
            <a:ext cx="53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Pull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05489" y="1644604"/>
            <a:ext cx="63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Push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119" y="1627510"/>
            <a:ext cx="5750583" cy="6073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303" y="2800232"/>
            <a:ext cx="3915402" cy="40748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437412" y="1644604"/>
            <a:ext cx="2112392" cy="5902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826201" y="1644604"/>
            <a:ext cx="1366136" cy="5902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2575031" y="2727486"/>
            <a:ext cx="1428381" cy="5902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4128202" y="2727486"/>
            <a:ext cx="1428381" cy="5902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7454632" y="235815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feedback</a:t>
            </a:r>
            <a:endParaRPr lang="es-ES" dirty="0"/>
          </a:p>
        </p:txBody>
      </p:sp>
      <p:cxnSp>
        <p:nvCxnSpPr>
          <p:cNvPr id="8" name="Conector angular 7"/>
          <p:cNvCxnSpPr>
            <a:stCxn id="5" idx="4"/>
            <a:endCxn id="6" idx="1"/>
          </p:cNvCxnSpPr>
          <p:nvPr/>
        </p:nvCxnSpPr>
        <p:spPr>
          <a:xfrm rot="16200000" flipH="1">
            <a:off x="5820126" y="908314"/>
            <a:ext cx="307988" cy="2961024"/>
          </a:xfrm>
          <a:prstGeom prst="bentConnector2">
            <a:avLst/>
          </a:prstGeom>
          <a:ln w="635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>
            <a:stCxn id="13" idx="4"/>
            <a:endCxn id="6" idx="2"/>
          </p:cNvCxnSpPr>
          <p:nvPr/>
        </p:nvCxnSpPr>
        <p:spPr>
          <a:xfrm rot="5400000" flipH="1" flipV="1">
            <a:off x="5337782" y="678926"/>
            <a:ext cx="590228" cy="4687348"/>
          </a:xfrm>
          <a:prstGeom prst="bentConnector3">
            <a:avLst>
              <a:gd name="adj1" fmla="val -38731"/>
            </a:avLst>
          </a:prstGeom>
          <a:ln w="635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stCxn id="9" idx="6"/>
            <a:endCxn id="6" idx="0"/>
          </p:cNvCxnSpPr>
          <p:nvPr/>
        </p:nvCxnSpPr>
        <p:spPr>
          <a:xfrm>
            <a:off x="7192337" y="1939718"/>
            <a:ext cx="784233" cy="418436"/>
          </a:xfrm>
          <a:prstGeom prst="bentConnector2">
            <a:avLst/>
          </a:prstGeom>
          <a:ln w="635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>
            <a:stCxn id="14" idx="6"/>
            <a:endCxn id="6" idx="2"/>
          </p:cNvCxnSpPr>
          <p:nvPr/>
        </p:nvCxnSpPr>
        <p:spPr>
          <a:xfrm flipV="1">
            <a:off x="5556583" y="2727486"/>
            <a:ext cx="2419987" cy="295114"/>
          </a:xfrm>
          <a:prstGeom prst="bentConnector2">
            <a:avLst/>
          </a:prstGeom>
          <a:ln w="635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9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Order</a:t>
            </a:r>
            <a:r>
              <a:rPr lang="es-ES" dirty="0" smtClean="0"/>
              <a:t> </a:t>
            </a:r>
            <a:r>
              <a:rPr lang="es-ES" dirty="0" err="1" smtClean="0"/>
              <a:t>predictability</a:t>
            </a:r>
            <a:r>
              <a:rPr lang="es-ES" dirty="0" smtClean="0"/>
              <a:t> #1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87" y="2383116"/>
            <a:ext cx="6126635" cy="38543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94068" y="2013784"/>
            <a:ext cx="78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Table</a:t>
            </a:r>
            <a:r>
              <a:rPr lang="es-ES" dirty="0" smtClean="0"/>
              <a:t> </a:t>
            </a:r>
            <a:r>
              <a:rPr lang="es-ES" dirty="0" smtClean="0"/>
              <a:t>3. </a:t>
            </a:r>
            <a:r>
              <a:rPr lang="es-ES" dirty="0" err="1" smtClean="0"/>
              <a:t>Multiple</a:t>
            </a:r>
            <a:r>
              <a:rPr lang="es-ES" dirty="0" smtClean="0"/>
              <a:t> </a:t>
            </a:r>
            <a:r>
              <a:rPr lang="es-ES" dirty="0" err="1" smtClean="0"/>
              <a:t>regression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 (D: </a:t>
            </a:r>
            <a:r>
              <a:rPr lang="es-ES" dirty="0" err="1" smtClean="0"/>
              <a:t>demand</a:t>
            </a:r>
            <a:r>
              <a:rPr lang="es-ES" dirty="0" smtClean="0"/>
              <a:t>, I: </a:t>
            </a:r>
            <a:r>
              <a:rPr lang="es-ES" dirty="0" err="1" smtClean="0"/>
              <a:t>inventory</a:t>
            </a:r>
            <a:r>
              <a:rPr lang="es-ES" dirty="0" smtClean="0"/>
              <a:t>, OP: </a:t>
            </a:r>
            <a:r>
              <a:rPr lang="es-ES" dirty="0" err="1" smtClean="0"/>
              <a:t>work</a:t>
            </a:r>
            <a:r>
              <a:rPr lang="es-ES" dirty="0" smtClean="0"/>
              <a:t>-</a:t>
            </a:r>
            <a:r>
              <a:rPr lang="es-ES" dirty="0" smtClean="0"/>
              <a:t>in-</a:t>
            </a:r>
            <a:r>
              <a:rPr lang="es-ES" dirty="0" err="1" smtClean="0"/>
              <a:t>process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601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 #1</a:t>
            </a:r>
            <a:endParaRPr lang="es-ES" dirty="0"/>
          </a:p>
        </p:txBody>
      </p:sp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457200" y="2345709"/>
            <a:ext cx="5622052" cy="3490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400" dirty="0" err="1" smtClean="0"/>
              <a:t>People</a:t>
            </a:r>
            <a:r>
              <a:rPr lang="es-ES" sz="2400" dirty="0" smtClean="0"/>
              <a:t> </a:t>
            </a:r>
            <a:r>
              <a:rPr lang="es-ES" sz="2400" dirty="0" err="1" smtClean="0"/>
              <a:t>disregard</a:t>
            </a:r>
            <a:r>
              <a:rPr lang="es-ES" sz="2400" dirty="0" smtClean="0"/>
              <a:t> </a:t>
            </a:r>
            <a:r>
              <a:rPr lang="es-ES" sz="2400" dirty="0" err="1" smtClean="0"/>
              <a:t>feedback</a:t>
            </a:r>
            <a:endParaRPr lang="es-ES" sz="2400" dirty="0" smtClean="0"/>
          </a:p>
          <a:p>
            <a:pPr marL="285750" indent="-285750">
              <a:buFont typeface="Arial"/>
              <a:buChar char="•"/>
            </a:pPr>
            <a:r>
              <a:rPr lang="es-ES" sz="2400" dirty="0" err="1" smtClean="0"/>
              <a:t>They</a:t>
            </a:r>
            <a:r>
              <a:rPr lang="es-ES" sz="2400" dirty="0" smtClean="0"/>
              <a:t> use </a:t>
            </a:r>
            <a:r>
              <a:rPr lang="es-ES" sz="2400" dirty="0" err="1" smtClean="0"/>
              <a:t>heuristics</a:t>
            </a:r>
            <a:r>
              <a:rPr lang="es-ES" sz="2400" dirty="0"/>
              <a:t> </a:t>
            </a:r>
            <a:r>
              <a:rPr lang="es-ES" sz="2400" dirty="0" smtClean="0"/>
              <a:t>and </a:t>
            </a:r>
            <a:r>
              <a:rPr lang="es-ES" sz="2400" dirty="0" err="1" smtClean="0"/>
              <a:t>perform</a:t>
            </a:r>
            <a:r>
              <a:rPr lang="es-ES" sz="2400" dirty="0" smtClean="0"/>
              <a:t> </a:t>
            </a:r>
            <a:r>
              <a:rPr lang="es-ES" sz="2400" dirty="0" err="1" smtClean="0"/>
              <a:t>very</a:t>
            </a:r>
            <a:r>
              <a:rPr lang="es-ES" sz="2400" dirty="0" smtClean="0"/>
              <a:t> </a:t>
            </a:r>
            <a:r>
              <a:rPr lang="es-ES" sz="2400" dirty="0" err="1" smtClean="0"/>
              <a:t>bad</a:t>
            </a:r>
            <a:endParaRPr lang="es-ES" sz="2400" dirty="0" smtClean="0"/>
          </a:p>
          <a:p>
            <a:pPr marL="285750" indent="-285750">
              <a:buFont typeface="Arial"/>
              <a:buChar char="•"/>
            </a:pPr>
            <a:r>
              <a:rPr lang="es-ES" sz="2400" dirty="0" err="1" smtClean="0"/>
              <a:t>Bias</a:t>
            </a:r>
            <a:r>
              <a:rPr lang="es-ES" sz="2400" dirty="0" smtClean="0"/>
              <a:t>: </a:t>
            </a:r>
            <a:r>
              <a:rPr lang="es-ES" sz="2400" dirty="0" err="1" smtClean="0"/>
              <a:t>Substitution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attributes</a:t>
            </a:r>
            <a:endParaRPr lang="es-ES" sz="2400" dirty="0" smtClean="0"/>
          </a:p>
          <a:p>
            <a:pPr marL="285750" indent="-285750">
              <a:buFont typeface="Arial"/>
              <a:buChar char="•"/>
            </a:pPr>
            <a:endParaRPr lang="es-ES" sz="2400" dirty="0" smtClean="0"/>
          </a:p>
          <a:p>
            <a:pPr marL="285750" indent="-285750">
              <a:buFont typeface="Arial"/>
              <a:buChar char="•"/>
            </a:pPr>
            <a:endParaRPr lang="es-ES" sz="2400" dirty="0"/>
          </a:p>
          <a:p>
            <a:pPr marL="285750" indent="-285750">
              <a:buFont typeface="Arial"/>
              <a:buChar char="•"/>
            </a:pPr>
            <a:r>
              <a:rPr lang="es-ES" sz="2400" b="1" dirty="0" err="1" smtClean="0"/>
              <a:t>Question</a:t>
            </a:r>
            <a:r>
              <a:rPr lang="es-ES" sz="2400" dirty="0" smtClean="0"/>
              <a:t>:</a:t>
            </a:r>
          </a:p>
          <a:p>
            <a:pPr marL="285750" indent="-285750">
              <a:buFont typeface="Arial"/>
              <a:buChar char="•"/>
            </a:pPr>
            <a:endParaRPr lang="es-ES" sz="2400" dirty="0" smtClean="0"/>
          </a:p>
          <a:p>
            <a:pPr marL="685800" lvl="1">
              <a:buFont typeface="Arial"/>
              <a:buChar char="•"/>
            </a:pPr>
            <a:r>
              <a:rPr lang="es-ES" sz="2000" dirty="0" err="1" smtClean="0"/>
              <a:t>How</a:t>
            </a:r>
            <a:r>
              <a:rPr lang="es-ES" sz="2000" dirty="0" smtClean="0"/>
              <a:t> </a:t>
            </a:r>
            <a:r>
              <a:rPr lang="es-ES" sz="2000" dirty="0" err="1" smtClean="0"/>
              <a:t>could</a:t>
            </a:r>
            <a:r>
              <a:rPr lang="es-ES" sz="2000" dirty="0" smtClean="0"/>
              <a:t> </a:t>
            </a:r>
            <a:r>
              <a:rPr lang="es-ES" sz="2000" dirty="0" err="1" smtClean="0"/>
              <a:t>people</a:t>
            </a:r>
            <a:r>
              <a:rPr lang="es-ES" sz="2000" dirty="0" smtClean="0"/>
              <a:t> </a:t>
            </a:r>
            <a:r>
              <a:rPr lang="es-ES" sz="2000" dirty="0" err="1" smtClean="0"/>
              <a:t>improve</a:t>
            </a:r>
            <a:r>
              <a:rPr lang="es-ES" sz="2000" dirty="0" smtClean="0"/>
              <a:t> performance?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38641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# 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ES" sz="2400" dirty="0" err="1" smtClean="0"/>
              <a:t>Same</a:t>
            </a:r>
            <a:r>
              <a:rPr lang="es-ES" sz="2400" dirty="0" smtClean="0"/>
              <a:t> </a:t>
            </a:r>
            <a:r>
              <a:rPr lang="es-ES" sz="2400" dirty="0" err="1" smtClean="0"/>
              <a:t>supply</a:t>
            </a:r>
            <a:r>
              <a:rPr lang="es-ES" sz="2400" dirty="0" smtClean="0"/>
              <a:t> </a:t>
            </a:r>
            <a:r>
              <a:rPr lang="es-ES" sz="2400" dirty="0" err="1" smtClean="0"/>
              <a:t>chain</a:t>
            </a:r>
            <a:r>
              <a:rPr lang="es-ES" sz="2400" dirty="0" smtClean="0"/>
              <a:t> </a:t>
            </a:r>
            <a:r>
              <a:rPr lang="es-ES" sz="2400" dirty="0" err="1" smtClean="0"/>
              <a:t>setting</a:t>
            </a:r>
            <a:endParaRPr lang="es-ES" sz="2400" dirty="0" smtClean="0"/>
          </a:p>
          <a:p>
            <a:pPr marL="285750" indent="-285750"/>
            <a:endParaRPr lang="es-ES" sz="2400" dirty="0" smtClean="0"/>
          </a:p>
          <a:p>
            <a:pPr marL="285750" indent="-285750"/>
            <a:r>
              <a:rPr lang="es-ES" sz="2400" dirty="0" err="1" smtClean="0"/>
              <a:t>Very</a:t>
            </a:r>
            <a:r>
              <a:rPr lang="es-ES" sz="2400" dirty="0" err="1"/>
              <a:t>-</a:t>
            </a:r>
            <a:r>
              <a:rPr lang="es-ES" sz="2400" dirty="0" err="1" smtClean="0"/>
              <a:t>high</a:t>
            </a:r>
            <a:r>
              <a:rPr lang="es-ES" sz="2400" dirty="0" smtClean="0"/>
              <a:t> </a:t>
            </a:r>
            <a:r>
              <a:rPr lang="es-ES" sz="2400" dirty="0" err="1"/>
              <a:t>initial</a:t>
            </a:r>
            <a:r>
              <a:rPr lang="es-ES" sz="2400" dirty="0"/>
              <a:t> </a:t>
            </a:r>
            <a:r>
              <a:rPr lang="es-ES" sz="2400" dirty="0" err="1"/>
              <a:t>inventory</a:t>
            </a:r>
            <a:r>
              <a:rPr lang="es-ES" sz="2400" dirty="0"/>
              <a:t> </a:t>
            </a:r>
            <a:r>
              <a:rPr lang="es-ES" sz="2400" dirty="0" err="1"/>
              <a:t>level</a:t>
            </a:r>
            <a:r>
              <a:rPr lang="es-ES" sz="2400" dirty="0"/>
              <a:t> (N</a:t>
            </a:r>
            <a:r>
              <a:rPr lang="es-ES" sz="2400" dirty="0" smtClean="0"/>
              <a:t>=2000)</a:t>
            </a:r>
          </a:p>
          <a:p>
            <a:pPr marL="285750" indent="-285750"/>
            <a:endParaRPr lang="es-ES" sz="2400" dirty="0"/>
          </a:p>
          <a:p>
            <a:pPr marL="285750" indent="-285750"/>
            <a:r>
              <a:rPr lang="es-ES" sz="2400" dirty="0" smtClean="0"/>
              <a:t>Medium-</a:t>
            </a:r>
            <a:r>
              <a:rPr lang="es-ES" sz="2400" dirty="0" err="1" smtClean="0"/>
              <a:t>variability</a:t>
            </a:r>
            <a:r>
              <a:rPr lang="es-ES" sz="2400" dirty="0" smtClean="0"/>
              <a:t> </a:t>
            </a:r>
            <a:r>
              <a:rPr lang="es-ES" sz="2400" dirty="0" err="1"/>
              <a:t>demand</a:t>
            </a:r>
            <a:r>
              <a:rPr lang="es-ES" sz="2400" dirty="0"/>
              <a:t> </a:t>
            </a:r>
            <a:r>
              <a:rPr lang="es-ES" sz="2400" dirty="0" err="1"/>
              <a:t>process</a:t>
            </a:r>
            <a:r>
              <a:rPr lang="es-ES" sz="2400" dirty="0"/>
              <a:t> (μ</a:t>
            </a:r>
            <a:r>
              <a:rPr lang="es-ES" sz="2400" dirty="0" smtClean="0"/>
              <a:t>=200</a:t>
            </a:r>
            <a:r>
              <a:rPr lang="es-ES" sz="2400" dirty="0"/>
              <a:t>; </a:t>
            </a:r>
            <a:r>
              <a:rPr lang="es-ES" sz="2400" dirty="0" err="1"/>
              <a:t>σ</a:t>
            </a:r>
            <a:r>
              <a:rPr lang="es-ES" sz="2400" dirty="0" smtClean="0"/>
              <a:t>=50</a:t>
            </a:r>
            <a:r>
              <a:rPr lang="es-ES" sz="2400" dirty="0"/>
              <a:t>%</a:t>
            </a:r>
            <a:r>
              <a:rPr lang="es-ES" sz="2400" dirty="0" smtClean="0"/>
              <a:t>)</a:t>
            </a:r>
          </a:p>
          <a:p>
            <a:pPr marL="285750" indent="-285750"/>
            <a:endParaRPr lang="es-ES" sz="2400" dirty="0"/>
          </a:p>
          <a:p>
            <a:pPr marL="285750" indent="-285750"/>
            <a:r>
              <a:rPr lang="es-ES" sz="2400" dirty="0" err="1"/>
              <a:t>Participants</a:t>
            </a:r>
            <a:r>
              <a:rPr lang="es-ES" sz="2400" dirty="0"/>
              <a:t> are </a:t>
            </a:r>
            <a:r>
              <a:rPr lang="es-ES" sz="2400" dirty="0" err="1" smtClean="0"/>
              <a:t>instructed</a:t>
            </a:r>
            <a:r>
              <a:rPr lang="es-ES" sz="2400" dirty="0" smtClean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 smtClean="0"/>
              <a:t>pull</a:t>
            </a:r>
            <a:r>
              <a:rPr lang="es-ES" sz="2400" dirty="0" smtClean="0"/>
              <a:t>:</a:t>
            </a:r>
          </a:p>
          <a:p>
            <a:pPr marL="685800" lvl="1"/>
            <a:r>
              <a:rPr lang="es-ES" sz="2000" dirty="0" err="1" smtClean="0"/>
              <a:t>Order</a:t>
            </a:r>
            <a:r>
              <a:rPr lang="es-ES" sz="2000" dirty="0" smtClean="0"/>
              <a:t> = </a:t>
            </a:r>
            <a:r>
              <a:rPr lang="es-ES" sz="2000" dirty="0" err="1" smtClean="0"/>
              <a:t>consumption</a:t>
            </a:r>
            <a:endParaRPr lang="es-ES" sz="2000" dirty="0" smtClean="0"/>
          </a:p>
          <a:p>
            <a:pPr marL="685800" lvl="1"/>
            <a:r>
              <a:rPr lang="es-ES" sz="2000" dirty="0" err="1" smtClean="0"/>
              <a:t>Keep</a:t>
            </a:r>
            <a:r>
              <a:rPr lang="es-ES" sz="2000" dirty="0" smtClean="0"/>
              <a:t> </a:t>
            </a:r>
            <a:r>
              <a:rPr lang="es-ES" sz="2000" dirty="0" err="1" smtClean="0"/>
              <a:t>inventory</a:t>
            </a:r>
            <a:r>
              <a:rPr lang="es-ES" sz="2000" dirty="0" smtClean="0"/>
              <a:t> </a:t>
            </a:r>
            <a:r>
              <a:rPr lang="es-ES" sz="2000" dirty="0" err="1" smtClean="0"/>
              <a:t>under</a:t>
            </a:r>
            <a:r>
              <a:rPr lang="es-ES" sz="2000" dirty="0" smtClean="0"/>
              <a:t> control</a:t>
            </a:r>
            <a:endParaRPr lang="es-ES" sz="2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511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Results</a:t>
            </a:r>
            <a:r>
              <a:rPr lang="es-ES" dirty="0" smtClean="0"/>
              <a:t> #2-1</a:t>
            </a:r>
            <a:endParaRPr lang="es-ES" dirty="0"/>
          </a:p>
        </p:txBody>
      </p:sp>
      <p:pic>
        <p:nvPicPr>
          <p:cNvPr id="4" name="Imagen 3" descr="grupo1-in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55" y="4010375"/>
            <a:ext cx="4176616" cy="1884144"/>
          </a:xfrm>
          <a:prstGeom prst="rect">
            <a:avLst/>
          </a:prstGeom>
        </p:spPr>
      </p:pic>
      <p:pic>
        <p:nvPicPr>
          <p:cNvPr id="5" name="Imagen 4" descr="Grupo1-ord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55" y="1643415"/>
            <a:ext cx="4176616" cy="21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5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Results</a:t>
            </a:r>
            <a:r>
              <a:rPr lang="es-ES" dirty="0" smtClean="0"/>
              <a:t> #2-2</a:t>
            </a:r>
            <a:endParaRPr lang="es-ES" dirty="0"/>
          </a:p>
        </p:txBody>
      </p:sp>
      <p:pic>
        <p:nvPicPr>
          <p:cNvPr id="3" name="Imagen 2" descr="grupo2-ord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559278"/>
            <a:ext cx="4490156" cy="2314061"/>
          </a:xfrm>
          <a:prstGeom prst="rect">
            <a:avLst/>
          </a:prstGeom>
        </p:spPr>
      </p:pic>
      <p:pic>
        <p:nvPicPr>
          <p:cNvPr id="7" name="Imagen 6" descr="grupo2-in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1" y="4236156"/>
            <a:ext cx="4490156" cy="20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4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Results</a:t>
            </a:r>
            <a:r>
              <a:rPr lang="es-ES" dirty="0" smtClean="0"/>
              <a:t> #2-3</a:t>
            </a:r>
            <a:endParaRPr lang="es-ES" dirty="0"/>
          </a:p>
        </p:txBody>
      </p:sp>
      <p:pic>
        <p:nvPicPr>
          <p:cNvPr id="4" name="Imagen 3" descr="grupo3-ord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67" y="1417638"/>
            <a:ext cx="4518378" cy="2328605"/>
          </a:xfrm>
          <a:prstGeom prst="rect">
            <a:avLst/>
          </a:prstGeom>
        </p:spPr>
      </p:pic>
      <p:pic>
        <p:nvPicPr>
          <p:cNvPr id="5" name="Imagen 4" descr="grupo3-in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68" y="4179711"/>
            <a:ext cx="4518378" cy="20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2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Results</a:t>
            </a:r>
            <a:r>
              <a:rPr lang="es-ES" dirty="0" smtClean="0"/>
              <a:t> #2-4</a:t>
            </a:r>
            <a:endParaRPr lang="es-ES" dirty="0"/>
          </a:p>
        </p:txBody>
      </p:sp>
      <p:pic>
        <p:nvPicPr>
          <p:cNvPr id="3" name="Imagen 2" descr="grupo4-ord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17639"/>
            <a:ext cx="4751613" cy="2448806"/>
          </a:xfrm>
          <a:prstGeom prst="rect">
            <a:avLst/>
          </a:prstGeom>
        </p:spPr>
      </p:pic>
      <p:pic>
        <p:nvPicPr>
          <p:cNvPr id="6" name="Imagen 5" descr="grupo4-in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4137378"/>
            <a:ext cx="4751613" cy="214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1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Results</a:t>
            </a:r>
            <a:r>
              <a:rPr lang="es-ES" dirty="0" smtClean="0"/>
              <a:t> #2-5</a:t>
            </a:r>
            <a:endParaRPr lang="es-ES" dirty="0"/>
          </a:p>
        </p:txBody>
      </p:sp>
      <p:pic>
        <p:nvPicPr>
          <p:cNvPr id="4" name="Imagen 3" descr="grupo5-ord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44" y="1417638"/>
            <a:ext cx="4645378" cy="2394057"/>
          </a:xfrm>
          <a:prstGeom prst="rect">
            <a:avLst/>
          </a:prstGeom>
        </p:spPr>
      </p:pic>
      <p:pic>
        <p:nvPicPr>
          <p:cNvPr id="5" name="Imagen 4" descr="grupo5-in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44" y="4250267"/>
            <a:ext cx="4645378" cy="20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Results</a:t>
            </a:r>
            <a:r>
              <a:rPr lang="es-ES" dirty="0" smtClean="0"/>
              <a:t> #2-6</a:t>
            </a:r>
            <a:endParaRPr lang="es-ES" dirty="0"/>
          </a:p>
        </p:txBody>
      </p:sp>
      <p:pic>
        <p:nvPicPr>
          <p:cNvPr id="3" name="Imagen 2" descr="grupo6-ord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55" y="1537055"/>
            <a:ext cx="4786489" cy="2466780"/>
          </a:xfrm>
          <a:prstGeom prst="rect">
            <a:avLst/>
          </a:prstGeom>
        </p:spPr>
      </p:pic>
      <p:pic>
        <p:nvPicPr>
          <p:cNvPr id="6" name="Imagen 5" descr="grupo6-in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56" y="4193822"/>
            <a:ext cx="4786488" cy="215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8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41" y="2531206"/>
            <a:ext cx="7993020" cy="358307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78654" y="6206180"/>
            <a:ext cx="673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Figure </a:t>
            </a:r>
            <a:r>
              <a:rPr lang="es-ES" dirty="0" smtClean="0"/>
              <a:t>1. </a:t>
            </a:r>
            <a:r>
              <a:rPr lang="es-ES" dirty="0" err="1" smtClean="0"/>
              <a:t>Amplification</a:t>
            </a:r>
            <a:r>
              <a:rPr lang="es-ES" dirty="0" smtClean="0"/>
              <a:t> (</a:t>
            </a:r>
            <a:r>
              <a:rPr lang="es-ES" dirty="0" err="1" smtClean="0"/>
              <a:t>bullwhip</a:t>
            </a:r>
            <a:r>
              <a:rPr lang="es-ES" dirty="0" smtClean="0"/>
              <a:t> </a:t>
            </a:r>
            <a:r>
              <a:rPr lang="es-ES" dirty="0" err="1" smtClean="0"/>
              <a:t>effect</a:t>
            </a:r>
            <a:r>
              <a:rPr lang="es-ES" dirty="0" smtClean="0"/>
              <a:t>) of </a:t>
            </a:r>
            <a:r>
              <a:rPr lang="es-ES" dirty="0" err="1" smtClean="0"/>
              <a:t>orders</a:t>
            </a:r>
            <a:r>
              <a:rPr lang="es-ES" dirty="0" smtClean="0"/>
              <a:t> and </a:t>
            </a:r>
            <a:r>
              <a:rPr lang="es-ES" dirty="0" err="1" smtClean="0"/>
              <a:t>inventory</a:t>
            </a:r>
            <a:r>
              <a:rPr lang="es-ES" dirty="0" smtClean="0"/>
              <a:t> </a:t>
            </a:r>
            <a:r>
              <a:rPr lang="es-ES" dirty="0" err="1" smtClean="0"/>
              <a:t>levels</a:t>
            </a:r>
            <a:endParaRPr lang="es-ES" dirty="0" smtClean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/>
              <a:t>Motivation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101753" y="1758519"/>
            <a:ext cx="243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Behavioural</a:t>
            </a:r>
            <a:r>
              <a:rPr lang="es-ES" dirty="0" smtClean="0"/>
              <a:t> </a:t>
            </a:r>
            <a:r>
              <a:rPr lang="es-ES" dirty="0" err="1" smtClean="0"/>
              <a:t>Experiment</a:t>
            </a:r>
            <a:endParaRPr lang="es-ES" dirty="0"/>
          </a:p>
        </p:txBody>
      </p:sp>
      <p:cxnSp>
        <p:nvCxnSpPr>
          <p:cNvPr id="12" name="Conector angular 11"/>
          <p:cNvCxnSpPr>
            <a:stCxn id="5" idx="1"/>
            <a:endCxn id="2" idx="0"/>
          </p:cNvCxnSpPr>
          <p:nvPr/>
        </p:nvCxnSpPr>
        <p:spPr>
          <a:xfrm rot="10800000" flipV="1">
            <a:off x="4579851" y="1943184"/>
            <a:ext cx="1521902" cy="588021"/>
          </a:xfrm>
          <a:prstGeom prst="bentConnector2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77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/>
            <a:r>
              <a:rPr lang="es-ES" dirty="0" err="1" smtClean="0"/>
              <a:t>Sensitivity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inventory</a:t>
            </a:r>
            <a:r>
              <a:rPr lang="es-ES" dirty="0" smtClean="0"/>
              <a:t> </a:t>
            </a:r>
            <a:r>
              <a:rPr lang="es-ES" dirty="0" err="1" smtClean="0"/>
              <a:t>costs</a:t>
            </a:r>
            <a:r>
              <a:rPr lang="es-ES" dirty="0"/>
              <a:t>?</a:t>
            </a:r>
            <a:endParaRPr lang="es-ES" dirty="0" smtClean="0"/>
          </a:p>
          <a:p>
            <a:pPr marL="685800" lvl="1"/>
            <a:r>
              <a:rPr lang="es-ES" dirty="0" err="1" smtClean="0"/>
              <a:t>Cognitive</a:t>
            </a:r>
            <a:r>
              <a:rPr lang="es-ES" dirty="0" smtClean="0"/>
              <a:t> variables in place</a:t>
            </a:r>
          </a:p>
          <a:p>
            <a:pPr marL="685800" lvl="1"/>
            <a:r>
              <a:rPr lang="es-ES" dirty="0" err="1" smtClean="0"/>
              <a:t>heuristics</a:t>
            </a:r>
            <a:r>
              <a:rPr lang="es-ES" dirty="0" smtClean="0"/>
              <a:t> and </a:t>
            </a:r>
            <a:r>
              <a:rPr lang="es-ES" dirty="0" err="1" smtClean="0"/>
              <a:t>biases</a:t>
            </a:r>
            <a:endParaRPr lang="es-ES" dirty="0" smtClean="0"/>
          </a:p>
          <a:p>
            <a:pPr marL="685800" lvl="1"/>
            <a:endParaRPr lang="es-ES" dirty="0" smtClean="0"/>
          </a:p>
          <a:p>
            <a:pPr marL="285750" indent="-285750"/>
            <a:r>
              <a:rPr lang="es-ES" dirty="0" err="1" smtClean="0"/>
              <a:t>Achievement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task</a:t>
            </a:r>
            <a:r>
              <a:rPr lang="es-ES" dirty="0"/>
              <a:t>?</a:t>
            </a:r>
            <a:endParaRPr lang="es-ES" dirty="0" smtClean="0"/>
          </a:p>
          <a:p>
            <a:pPr marL="685800" lvl="1"/>
            <a:r>
              <a:rPr lang="es-ES" dirty="0" err="1" smtClean="0"/>
              <a:t>groups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bad</a:t>
            </a:r>
            <a:r>
              <a:rPr lang="es-ES" dirty="0" smtClean="0"/>
              <a:t> performance</a:t>
            </a:r>
          </a:p>
          <a:p>
            <a:pPr marL="685800" lvl="1"/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groups</a:t>
            </a:r>
            <a:r>
              <a:rPr lang="es-ES" dirty="0" smtClean="0"/>
              <a:t> are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</a:p>
          <a:p>
            <a:pPr marL="685800" lvl="1"/>
            <a:endParaRPr lang="es-ES" dirty="0"/>
          </a:p>
          <a:p>
            <a:pPr marL="285750" indent="-285750"/>
            <a:r>
              <a:rPr lang="es-ES" dirty="0" err="1" smtClean="0"/>
              <a:t>Facing</a:t>
            </a:r>
            <a:r>
              <a:rPr lang="es-ES" dirty="0" smtClean="0"/>
              <a:t> </a:t>
            </a:r>
            <a:r>
              <a:rPr lang="es-ES" dirty="0" err="1" smtClean="0"/>
              <a:t>uncertainty</a:t>
            </a:r>
            <a:r>
              <a:rPr lang="es-ES" dirty="0" smtClean="0"/>
              <a:t>?</a:t>
            </a:r>
          </a:p>
          <a:p>
            <a:pPr marL="685800" lvl="1"/>
            <a:r>
              <a:rPr lang="es-ES" dirty="0" err="1" smtClean="0"/>
              <a:t>substitution</a:t>
            </a:r>
            <a:r>
              <a:rPr lang="es-ES" dirty="0" smtClean="0"/>
              <a:t> </a:t>
            </a:r>
            <a:r>
              <a:rPr lang="es-ES" dirty="0"/>
              <a:t>of </a:t>
            </a:r>
            <a:r>
              <a:rPr lang="es-ES" dirty="0" err="1" smtClean="0"/>
              <a:t>attribute</a:t>
            </a:r>
            <a:r>
              <a:rPr lang="es-ES" dirty="0" smtClean="0"/>
              <a:t> </a:t>
            </a:r>
            <a:r>
              <a:rPr lang="es-ES" dirty="0" err="1" smtClean="0"/>
              <a:t>bias</a:t>
            </a:r>
            <a:endParaRPr lang="es-ES" dirty="0" smtClean="0"/>
          </a:p>
          <a:p>
            <a:pPr marL="685800" lvl="1"/>
            <a:r>
              <a:rPr lang="es-ES" dirty="0" smtClean="0"/>
              <a:t>Simple dimensional </a:t>
            </a:r>
            <a:r>
              <a:rPr lang="es-ES" dirty="0" err="1" smtClean="0"/>
              <a:t>approach</a:t>
            </a:r>
            <a:r>
              <a:rPr lang="es-ES" dirty="0" smtClean="0"/>
              <a:t> (1 </a:t>
            </a:r>
            <a:r>
              <a:rPr lang="es-ES" dirty="0" err="1" smtClean="0"/>
              <a:t>or</a:t>
            </a:r>
            <a:r>
              <a:rPr lang="es-ES" dirty="0" smtClean="0"/>
              <a:t> 2)</a:t>
            </a:r>
          </a:p>
          <a:p>
            <a:pPr marL="685800" lvl="1"/>
            <a:r>
              <a:rPr lang="es-ES" dirty="0" err="1" smtClean="0"/>
              <a:t>Disregarding</a:t>
            </a:r>
            <a:r>
              <a:rPr lang="es-ES" dirty="0" smtClean="0"/>
              <a:t> </a:t>
            </a:r>
            <a:r>
              <a:rPr lang="es-ES" dirty="0" err="1" smtClean="0"/>
              <a:t>feedback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135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s-ES" dirty="0" err="1" smtClean="0"/>
              <a:t>Facing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inventory</a:t>
            </a:r>
            <a:r>
              <a:rPr lang="es-ES" dirty="0" smtClean="0"/>
              <a:t> </a:t>
            </a:r>
            <a:r>
              <a:rPr lang="es-ES" dirty="0" err="1" smtClean="0"/>
              <a:t>dynamics</a:t>
            </a:r>
            <a:r>
              <a:rPr lang="es-ES" dirty="0" smtClean="0"/>
              <a:t>?</a:t>
            </a:r>
          </a:p>
          <a:p>
            <a:pPr marL="685800" lvl="1"/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reaction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possible</a:t>
            </a:r>
            <a:r>
              <a:rPr lang="es-ES" dirty="0" smtClean="0"/>
              <a:t> </a:t>
            </a:r>
            <a:r>
              <a:rPr lang="es-ES" dirty="0" err="1" smtClean="0"/>
              <a:t>negative</a:t>
            </a:r>
            <a:r>
              <a:rPr lang="es-ES" dirty="0" smtClean="0"/>
              <a:t> </a:t>
            </a:r>
            <a:r>
              <a:rPr lang="es-ES" dirty="0" err="1" smtClean="0"/>
              <a:t>scenario</a:t>
            </a:r>
            <a:endParaRPr lang="es-ES" dirty="0" smtClean="0"/>
          </a:p>
          <a:p>
            <a:pPr marL="685800" lvl="1"/>
            <a:r>
              <a:rPr lang="es-ES" dirty="0" err="1"/>
              <a:t>A</a:t>
            </a:r>
            <a:r>
              <a:rPr lang="es-ES" dirty="0" err="1" smtClean="0"/>
              <a:t>nchoring</a:t>
            </a:r>
            <a:r>
              <a:rPr lang="es-ES" dirty="0" smtClean="0"/>
              <a:t> and </a:t>
            </a:r>
            <a:r>
              <a:rPr lang="es-ES" dirty="0" err="1" smtClean="0"/>
              <a:t>adjustment</a:t>
            </a:r>
            <a:r>
              <a:rPr lang="es-ES" dirty="0" smtClean="0"/>
              <a:t> </a:t>
            </a:r>
            <a:r>
              <a:rPr lang="es-ES" dirty="0" err="1" smtClean="0"/>
              <a:t>heuristic</a:t>
            </a:r>
            <a:endParaRPr lang="es-ES" dirty="0" smtClean="0"/>
          </a:p>
          <a:p>
            <a:pPr marL="685800" lvl="1"/>
            <a:endParaRPr lang="es-ES" dirty="0"/>
          </a:p>
          <a:p>
            <a:pPr marL="285750"/>
            <a:r>
              <a:rPr lang="es-ES" dirty="0" err="1" smtClean="0"/>
              <a:t>Future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:</a:t>
            </a:r>
          </a:p>
          <a:p>
            <a:pPr marL="685800" lvl="1"/>
            <a:r>
              <a:rPr lang="es-ES" dirty="0" err="1" smtClean="0"/>
              <a:t>Levels</a:t>
            </a:r>
            <a:r>
              <a:rPr lang="es-ES" dirty="0" smtClean="0"/>
              <a:t> of </a:t>
            </a:r>
            <a:r>
              <a:rPr lang="es-ES" dirty="0" err="1" smtClean="0"/>
              <a:t>perceived</a:t>
            </a:r>
            <a:r>
              <a:rPr lang="es-ES" dirty="0" smtClean="0"/>
              <a:t> </a:t>
            </a:r>
            <a:r>
              <a:rPr lang="es-ES" dirty="0" err="1" smtClean="0"/>
              <a:t>uncertainty</a:t>
            </a:r>
            <a:endParaRPr lang="es-ES" dirty="0" smtClean="0"/>
          </a:p>
          <a:p>
            <a:pPr marL="685800" lvl="1"/>
            <a:r>
              <a:rPr lang="es-ES" dirty="0" smtClean="0"/>
              <a:t>Management </a:t>
            </a:r>
            <a:r>
              <a:rPr lang="es-ES" dirty="0" err="1" smtClean="0"/>
              <a:t>people</a:t>
            </a:r>
            <a:endParaRPr lang="es-ES" dirty="0"/>
          </a:p>
          <a:p>
            <a:pPr marL="685800" lvl="1"/>
            <a:endParaRPr lang="es-ES" dirty="0" smtClean="0"/>
          </a:p>
          <a:p>
            <a:pPr marL="685800" lvl="1"/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871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REFERENCES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610922"/>
            <a:ext cx="9029700" cy="8741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2626922"/>
            <a:ext cx="8928100" cy="8935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" y="3690611"/>
            <a:ext cx="8969515" cy="81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9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Motivation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735506" y="1794732"/>
            <a:ext cx="75618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s-ES" dirty="0"/>
              <a:t>[</a:t>
            </a:r>
            <a:r>
              <a:rPr lang="fr-FR" dirty="0"/>
              <a:t>Lee et al. 2000;</a:t>
            </a:r>
            <a:r>
              <a:rPr lang="es-ES" dirty="0"/>
              <a:t> </a:t>
            </a:r>
            <a:r>
              <a:rPr lang="es-ES" dirty="0" err="1"/>
              <a:t>Takahashi</a:t>
            </a:r>
            <a:r>
              <a:rPr lang="es-ES" dirty="0"/>
              <a:t> and </a:t>
            </a:r>
            <a:r>
              <a:rPr lang="es-ES" dirty="0" err="1"/>
              <a:t>Myreshka</a:t>
            </a:r>
            <a:r>
              <a:rPr lang="es-ES" dirty="0"/>
              <a:t>, 2004; </a:t>
            </a:r>
            <a:r>
              <a:rPr lang="es-ES" dirty="0" err="1"/>
              <a:t>Warburton</a:t>
            </a:r>
            <a:r>
              <a:rPr lang="es-ES" dirty="0"/>
              <a:t> 2004; Pereira et al., 2009</a:t>
            </a:r>
            <a:r>
              <a:rPr lang="es-ES" dirty="0" smtClean="0"/>
              <a:t>]</a:t>
            </a:r>
          </a:p>
          <a:p>
            <a:pPr marL="0" lvl="1"/>
            <a:endParaRPr lang="es-ES" sz="2000" dirty="0"/>
          </a:p>
          <a:p>
            <a:pPr marL="0" lvl="1"/>
            <a:r>
              <a:rPr lang="es-ES" sz="2000" dirty="0" smtClean="0"/>
              <a:t>MAIN REASONS OF BULLWHIP</a:t>
            </a:r>
            <a:r>
              <a:rPr lang="es-ES" sz="2000" dirty="0"/>
              <a:t>-</a:t>
            </a:r>
            <a:r>
              <a:rPr lang="es-ES" sz="2000" dirty="0" smtClean="0"/>
              <a:t>EFFECT:</a:t>
            </a:r>
          </a:p>
          <a:p>
            <a:pPr marL="342900" indent="-342900">
              <a:buFont typeface="Arial"/>
              <a:buChar char="•"/>
            </a:pPr>
            <a:endParaRPr lang="es-ES" sz="2000" dirty="0" smtClean="0"/>
          </a:p>
          <a:p>
            <a:pPr marL="800100" lvl="1" indent="-342900">
              <a:buFont typeface="Arial"/>
              <a:buChar char="•"/>
            </a:pPr>
            <a:r>
              <a:rPr lang="es-ES" sz="2000" dirty="0" err="1" smtClean="0"/>
              <a:t>Demand</a:t>
            </a:r>
            <a:r>
              <a:rPr lang="es-ES" sz="2000" dirty="0" smtClean="0"/>
              <a:t> </a:t>
            </a:r>
            <a:r>
              <a:rPr lang="es-ES" sz="2000" dirty="0" err="1" smtClean="0"/>
              <a:t>process</a:t>
            </a:r>
            <a:endParaRPr lang="es-ES" sz="2000" dirty="0" smtClean="0"/>
          </a:p>
          <a:p>
            <a:pPr marL="800100" lvl="1" indent="-342900">
              <a:buFont typeface="Arial"/>
              <a:buChar char="•"/>
            </a:pPr>
            <a:r>
              <a:rPr lang="es-ES" sz="2000" dirty="0" err="1" smtClean="0"/>
              <a:t>Forecasting</a:t>
            </a:r>
            <a:r>
              <a:rPr lang="es-ES" sz="2000" dirty="0" smtClean="0"/>
              <a:t> </a:t>
            </a:r>
            <a:r>
              <a:rPr lang="es-ES" sz="2000" dirty="0" err="1" smtClean="0"/>
              <a:t>methods</a:t>
            </a:r>
            <a:endParaRPr lang="es-ES" sz="2000" dirty="0" smtClean="0"/>
          </a:p>
          <a:p>
            <a:pPr marL="800100" lvl="1" indent="-342900">
              <a:buFont typeface="Arial"/>
              <a:buChar char="•"/>
            </a:pPr>
            <a:r>
              <a:rPr lang="es-ES" sz="2000" dirty="0" err="1" smtClean="0"/>
              <a:t>Ordering</a:t>
            </a:r>
            <a:r>
              <a:rPr lang="es-ES" sz="2000" dirty="0" smtClean="0"/>
              <a:t> </a:t>
            </a:r>
            <a:r>
              <a:rPr lang="es-ES" sz="2000" dirty="0" err="1" smtClean="0"/>
              <a:t>behaviour</a:t>
            </a:r>
            <a:endParaRPr lang="es-ES" sz="2000" dirty="0" smtClean="0"/>
          </a:p>
          <a:p>
            <a:pPr marL="800100" lvl="1" indent="-342900">
              <a:buFont typeface="Arial"/>
              <a:buChar char="•"/>
            </a:pPr>
            <a:r>
              <a:rPr lang="es-ES" sz="2000" dirty="0" smtClean="0"/>
              <a:t>Lead time</a:t>
            </a:r>
          </a:p>
          <a:p>
            <a:pPr marL="800100" lvl="1" indent="-342900">
              <a:buFont typeface="Arial"/>
              <a:buChar char="•"/>
            </a:pPr>
            <a:r>
              <a:rPr lang="es-ES" sz="2000" dirty="0" smtClean="0"/>
              <a:t>Price </a:t>
            </a:r>
            <a:r>
              <a:rPr lang="es-ES" sz="2000" dirty="0" err="1" smtClean="0"/>
              <a:t>variations</a:t>
            </a: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336445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Motivation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735506" y="1794732"/>
            <a:ext cx="5520299" cy="4678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ES" dirty="0"/>
              <a:t>[</a:t>
            </a:r>
            <a:r>
              <a:rPr lang="es-ES" dirty="0" err="1"/>
              <a:t>Sterman</a:t>
            </a:r>
            <a:r>
              <a:rPr lang="es-ES" dirty="0"/>
              <a:t> 2006; </a:t>
            </a:r>
            <a:r>
              <a:rPr lang="hu-HU" dirty="0"/>
              <a:t>Wu and Katok, 2006; </a:t>
            </a:r>
            <a:r>
              <a:rPr lang="fr-FR" dirty="0" err="1"/>
              <a:t>Croson</a:t>
            </a:r>
            <a:r>
              <a:rPr lang="fr-FR" dirty="0"/>
              <a:t> et al., 2013]</a:t>
            </a:r>
            <a:endParaRPr lang="es-ES" dirty="0"/>
          </a:p>
          <a:p>
            <a:endParaRPr lang="es-ES" sz="2000" dirty="0" smtClean="0"/>
          </a:p>
          <a:p>
            <a:r>
              <a:rPr lang="es-ES" sz="2000" dirty="0" smtClean="0"/>
              <a:t>BEHAVIOURAL REASONS:</a:t>
            </a:r>
          </a:p>
          <a:p>
            <a:pPr marL="342900" indent="-342900">
              <a:buFont typeface="Arial"/>
              <a:buChar char="•"/>
            </a:pPr>
            <a:endParaRPr lang="es-ES" sz="2000" dirty="0"/>
          </a:p>
          <a:p>
            <a:pPr marL="800100" lvl="1" indent="-342900">
              <a:buFont typeface="Arial"/>
              <a:buChar char="•"/>
            </a:pPr>
            <a:r>
              <a:rPr lang="es-ES" sz="2000" dirty="0" err="1" smtClean="0"/>
              <a:t>Cognitive</a:t>
            </a:r>
            <a:r>
              <a:rPr lang="es-ES" sz="2000" dirty="0" smtClean="0"/>
              <a:t> </a:t>
            </a:r>
            <a:r>
              <a:rPr lang="es-ES" sz="2000" dirty="0" err="1" smtClean="0"/>
              <a:t>aspects</a:t>
            </a:r>
            <a:endParaRPr lang="es-ES" sz="2000" dirty="0" smtClean="0"/>
          </a:p>
          <a:p>
            <a:pPr marL="800100" lvl="1" indent="-342900">
              <a:buFont typeface="Arial"/>
              <a:buChar char="•"/>
            </a:pPr>
            <a:endParaRPr lang="es-ES" sz="2000" dirty="0"/>
          </a:p>
          <a:p>
            <a:pPr marL="800100" lvl="1" indent="-342900">
              <a:buFont typeface="Arial"/>
              <a:buChar char="•"/>
            </a:pPr>
            <a:r>
              <a:rPr lang="es-ES" sz="2000" dirty="0" err="1" smtClean="0"/>
              <a:t>Decision</a:t>
            </a:r>
            <a:r>
              <a:rPr lang="es-ES" sz="2000" dirty="0" smtClean="0"/>
              <a:t> </a:t>
            </a:r>
            <a:r>
              <a:rPr lang="es-ES" sz="2000" dirty="0" err="1" smtClean="0"/>
              <a:t>maker</a:t>
            </a:r>
            <a:r>
              <a:rPr lang="es-ES" sz="2000" dirty="0"/>
              <a:t> </a:t>
            </a:r>
            <a:r>
              <a:rPr lang="es-ES" sz="2000" dirty="0" err="1" smtClean="0"/>
              <a:t>heuristics</a:t>
            </a:r>
            <a:r>
              <a:rPr lang="es-ES" sz="2000" dirty="0" smtClean="0"/>
              <a:t> and </a:t>
            </a:r>
            <a:r>
              <a:rPr lang="es-ES" sz="2000" dirty="0" err="1" smtClean="0"/>
              <a:t>biases</a:t>
            </a:r>
            <a:endParaRPr lang="es-ES" sz="2000" dirty="0" smtClean="0"/>
          </a:p>
          <a:p>
            <a:pPr marL="342900" indent="-342900">
              <a:buFont typeface="Arial"/>
              <a:buChar char="•"/>
            </a:pPr>
            <a:endParaRPr lang="es-ES" sz="2000" dirty="0"/>
          </a:p>
          <a:p>
            <a:pPr marL="800100" lvl="1" indent="-342900">
              <a:buFont typeface="Arial"/>
              <a:buChar char="•"/>
            </a:pPr>
            <a:r>
              <a:rPr lang="es-ES" sz="2000" dirty="0" err="1" smtClean="0"/>
              <a:t>Properties</a:t>
            </a:r>
            <a:r>
              <a:rPr lang="es-ES" sz="2000" dirty="0" smtClean="0"/>
              <a:t> of </a:t>
            </a:r>
            <a:r>
              <a:rPr lang="es-ES" sz="2000" dirty="0" err="1" smtClean="0"/>
              <a:t>ordering</a:t>
            </a:r>
            <a:r>
              <a:rPr lang="es-ES" sz="2000" dirty="0" smtClean="0"/>
              <a:t> </a:t>
            </a:r>
            <a:r>
              <a:rPr lang="es-ES" sz="2000" dirty="0" err="1" smtClean="0"/>
              <a:t>methods</a:t>
            </a:r>
            <a:endParaRPr lang="es-ES" sz="2000" dirty="0" smtClean="0"/>
          </a:p>
          <a:p>
            <a:pPr lvl="1"/>
            <a:endParaRPr lang="es-ES" sz="2000" dirty="0"/>
          </a:p>
          <a:p>
            <a:pPr marL="800100" lvl="1" indent="-342900">
              <a:buFont typeface="Arial"/>
              <a:buChar char="•"/>
            </a:pPr>
            <a:r>
              <a:rPr lang="es-ES" sz="2000" dirty="0" err="1" smtClean="0"/>
              <a:t>Perception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uncertainty</a:t>
            </a:r>
            <a:endParaRPr lang="es-ES" sz="2000" dirty="0" smtClean="0"/>
          </a:p>
          <a:p>
            <a:pPr marL="800100" lvl="1" indent="-342900">
              <a:buFont typeface="Arial"/>
              <a:buChar char="•"/>
            </a:pPr>
            <a:endParaRPr lang="es-ES" sz="2000" dirty="0"/>
          </a:p>
          <a:p>
            <a:pPr marL="800100" lvl="1" indent="-342900">
              <a:buFont typeface="Arial"/>
              <a:buChar char="•"/>
            </a:pPr>
            <a:endParaRPr lang="es-ES" sz="2000" dirty="0" smtClean="0"/>
          </a:p>
          <a:p>
            <a:pPr marL="800100" lvl="1" indent="-342900">
              <a:buFont typeface="Arial"/>
              <a:buChar char="•"/>
            </a:pPr>
            <a:endParaRPr lang="es-ES" sz="2000" dirty="0"/>
          </a:p>
          <a:p>
            <a:pPr marL="800100" lvl="1" indent="-342900">
              <a:buFont typeface="Arial"/>
              <a:buChar char="•"/>
            </a:pP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298765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SCM </a:t>
            </a:r>
            <a:r>
              <a:rPr lang="es-ES" dirty="0" err="1" smtClean="0"/>
              <a:t>model</a:t>
            </a:r>
            <a:endParaRPr lang="es-ES" dirty="0" smtClean="0"/>
          </a:p>
          <a:p>
            <a:r>
              <a:rPr lang="es-ES" dirty="0" err="1" smtClean="0"/>
              <a:t>Bullwhip-effect</a:t>
            </a:r>
            <a:endParaRPr lang="es-ES" dirty="0" smtClean="0"/>
          </a:p>
          <a:p>
            <a:r>
              <a:rPr lang="es-ES" dirty="0" err="1" smtClean="0"/>
              <a:t>Judgment</a:t>
            </a:r>
            <a:r>
              <a:rPr lang="es-ES" dirty="0" smtClean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uncertainty</a:t>
            </a:r>
            <a:endParaRPr lang="es-ES" dirty="0" smtClean="0"/>
          </a:p>
          <a:p>
            <a:r>
              <a:rPr lang="es-ES" dirty="0" err="1" smtClean="0"/>
              <a:t>Experiments</a:t>
            </a:r>
            <a:endParaRPr lang="es-ES" dirty="0" smtClean="0"/>
          </a:p>
          <a:p>
            <a:r>
              <a:rPr lang="es-ES" dirty="0" err="1" smtClean="0"/>
              <a:t>Conclusions</a:t>
            </a:r>
            <a:r>
              <a:rPr lang="es-ES" dirty="0" smtClean="0"/>
              <a:t> and </a:t>
            </a:r>
            <a:r>
              <a:rPr lang="es-ES" dirty="0" err="1" smtClean="0"/>
              <a:t>Future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8632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Supply</a:t>
            </a:r>
            <a:r>
              <a:rPr lang="es-ES" dirty="0" smtClean="0"/>
              <a:t> </a:t>
            </a:r>
            <a:r>
              <a:rPr lang="es-ES" dirty="0" err="1" smtClean="0"/>
              <a:t>chain</a:t>
            </a:r>
            <a:r>
              <a:rPr lang="es-ES" dirty="0" smtClean="0"/>
              <a:t> </a:t>
            </a:r>
            <a:r>
              <a:rPr lang="es-ES" dirty="0" err="1" smtClean="0"/>
              <a:t>management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18" y="1531836"/>
            <a:ext cx="6820164" cy="9067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333" y="3128534"/>
            <a:ext cx="6293749" cy="27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698" y="4517467"/>
            <a:ext cx="6576102" cy="53542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163920"/>
            <a:ext cx="6604000" cy="17018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Ordering</a:t>
            </a:r>
            <a:r>
              <a:rPr lang="es-ES" dirty="0" smtClean="0"/>
              <a:t> </a:t>
            </a:r>
            <a:r>
              <a:rPr lang="es-ES" dirty="0" err="1" smtClean="0"/>
              <a:t>Methods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033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Order</a:t>
            </a:r>
            <a:r>
              <a:rPr lang="es-ES" dirty="0" smtClean="0"/>
              <a:t> </a:t>
            </a:r>
            <a:r>
              <a:rPr lang="es-ES" dirty="0" err="1" smtClean="0"/>
              <a:t>Equation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39973" y="4277185"/>
            <a:ext cx="53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Pull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29733" y="2307003"/>
            <a:ext cx="63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Push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63" y="2289909"/>
            <a:ext cx="5750583" cy="6073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787" y="4277185"/>
            <a:ext cx="3915402" cy="40748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81555" y="3217334"/>
            <a:ext cx="248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Expected</a:t>
            </a:r>
            <a:r>
              <a:rPr lang="es-ES" dirty="0" smtClean="0"/>
              <a:t> </a:t>
            </a:r>
            <a:r>
              <a:rPr lang="es-ES" dirty="0" err="1" smtClean="0"/>
              <a:t>inventory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cxnSp>
        <p:nvCxnSpPr>
          <p:cNvPr id="7" name="Conector angular 6"/>
          <p:cNvCxnSpPr>
            <a:stCxn id="5" idx="1"/>
          </p:cNvCxnSpPr>
          <p:nvPr/>
        </p:nvCxnSpPr>
        <p:spPr>
          <a:xfrm rot="10800000">
            <a:off x="6166557" y="2779890"/>
            <a:ext cx="314999" cy="62211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1864400" y="3259289"/>
            <a:ext cx="307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Expected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-in-</a:t>
            </a:r>
            <a:r>
              <a:rPr lang="es-ES" dirty="0" err="1" smtClean="0"/>
              <a:t>process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cxnSp>
        <p:nvCxnSpPr>
          <p:cNvPr id="14" name="Conector angular 13"/>
          <p:cNvCxnSpPr>
            <a:stCxn id="13" idx="2"/>
          </p:cNvCxnSpPr>
          <p:nvPr/>
        </p:nvCxnSpPr>
        <p:spPr>
          <a:xfrm rot="5400000">
            <a:off x="2844124" y="3719619"/>
            <a:ext cx="648565" cy="46656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/>
          <p:nvPr/>
        </p:nvCxnSpPr>
        <p:spPr>
          <a:xfrm rot="16200000" flipV="1">
            <a:off x="3612445" y="2921001"/>
            <a:ext cx="437444" cy="15522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32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3647</TotalTime>
  <Words>585</Words>
  <Application>Microsoft Macintosh PowerPoint</Application>
  <PresentationFormat>Presentación en pantalla (4:3)</PresentationFormat>
  <Paragraphs>161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SIMULATION AND EXPERIMENTAL ANALYSIS OF PULL-TYPE ORDERING METHODS:  THE BULLWHIP EFFECT</vt:lpstr>
      <vt:lpstr>Motivation</vt:lpstr>
      <vt:lpstr>Motivation</vt:lpstr>
      <vt:lpstr>Motivation</vt:lpstr>
      <vt:lpstr>Motivation</vt:lpstr>
      <vt:lpstr>Agenda</vt:lpstr>
      <vt:lpstr>Supply chain management model</vt:lpstr>
      <vt:lpstr>Ordering Methods</vt:lpstr>
      <vt:lpstr>Order Equation</vt:lpstr>
      <vt:lpstr>Bullwhip effect</vt:lpstr>
      <vt:lpstr>Bullwhip effect</vt:lpstr>
      <vt:lpstr>Research Questions</vt:lpstr>
      <vt:lpstr>Judgment under uncertainty (Kahneman &amp; Tversky, 1974)</vt:lpstr>
      <vt:lpstr>Heuristics</vt:lpstr>
      <vt:lpstr>Some biases</vt:lpstr>
      <vt:lpstr>Experiments</vt:lpstr>
      <vt:lpstr>Experiment #1</vt:lpstr>
      <vt:lpstr>Results #1</vt:lpstr>
      <vt:lpstr>Results #1</vt:lpstr>
      <vt:lpstr>Questions</vt:lpstr>
      <vt:lpstr>Order predictability #1</vt:lpstr>
      <vt:lpstr>Main results #1</vt:lpstr>
      <vt:lpstr>Experiment # 2</vt:lpstr>
      <vt:lpstr>Results #2-1</vt:lpstr>
      <vt:lpstr>Results #2-2</vt:lpstr>
      <vt:lpstr>Results #2-3</vt:lpstr>
      <vt:lpstr>Results #2-4</vt:lpstr>
      <vt:lpstr>Results #2-5</vt:lpstr>
      <vt:lpstr>Results #2-6</vt:lpstr>
      <vt:lpstr>Conclusions</vt:lpstr>
      <vt:lpstr>Conclusions</vt:lpstr>
      <vt:lpstr>REFERENCES</vt:lpstr>
    </vt:vector>
  </TitlesOfParts>
  <Company>UDP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Bullwhip-effect as a measure of bounded rationality in supply chain management  </dc:title>
  <dc:creator>Javier Pereira</dc:creator>
  <cp:lastModifiedBy>Javier Pereira</cp:lastModifiedBy>
  <cp:revision>158</cp:revision>
  <dcterms:created xsi:type="dcterms:W3CDTF">2013-06-30T09:37:52Z</dcterms:created>
  <dcterms:modified xsi:type="dcterms:W3CDTF">2014-07-15T10:00:09Z</dcterms:modified>
</cp:coreProperties>
</file>